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4887" y="3288698"/>
            <a:ext cx="4511088" cy="12727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2532" y="3296412"/>
            <a:ext cx="4445508" cy="12070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0834" y="1667087"/>
            <a:ext cx="4453164" cy="8522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8491" y="1674875"/>
            <a:ext cx="4445508" cy="7863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853" y="1168820"/>
            <a:ext cx="4503456" cy="186555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491" y="1176528"/>
            <a:ext cx="4437888" cy="1799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72" y="279603"/>
            <a:ext cx="527050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835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835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835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E4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62755" y="425195"/>
            <a:ext cx="1618615" cy="1618615"/>
          </a:xfrm>
          <a:custGeom>
            <a:avLst/>
            <a:gdLst/>
            <a:ahLst/>
            <a:cxnLst/>
            <a:rect l="l" t="t" r="r" b="b"/>
            <a:pathLst>
              <a:path w="1618614" h="1618614">
                <a:moveTo>
                  <a:pt x="809244" y="0"/>
                </a:moveTo>
                <a:lnTo>
                  <a:pt x="761696" y="1373"/>
                </a:lnTo>
                <a:lnTo>
                  <a:pt x="714872" y="5444"/>
                </a:lnTo>
                <a:lnTo>
                  <a:pt x="668847" y="12136"/>
                </a:lnTo>
                <a:lnTo>
                  <a:pt x="623698" y="21373"/>
                </a:lnTo>
                <a:lnTo>
                  <a:pt x="579499" y="33080"/>
                </a:lnTo>
                <a:lnTo>
                  <a:pt x="536327" y="47179"/>
                </a:lnTo>
                <a:lnTo>
                  <a:pt x="494258" y="63597"/>
                </a:lnTo>
                <a:lnTo>
                  <a:pt x="453367" y="82256"/>
                </a:lnTo>
                <a:lnTo>
                  <a:pt x="413731" y="103080"/>
                </a:lnTo>
                <a:lnTo>
                  <a:pt x="375426" y="125994"/>
                </a:lnTo>
                <a:lnTo>
                  <a:pt x="338527" y="150922"/>
                </a:lnTo>
                <a:lnTo>
                  <a:pt x="303111" y="177788"/>
                </a:lnTo>
                <a:lnTo>
                  <a:pt x="269253" y="206515"/>
                </a:lnTo>
                <a:lnTo>
                  <a:pt x="237029" y="237029"/>
                </a:lnTo>
                <a:lnTo>
                  <a:pt x="206515" y="269253"/>
                </a:lnTo>
                <a:lnTo>
                  <a:pt x="177788" y="303111"/>
                </a:lnTo>
                <a:lnTo>
                  <a:pt x="150922" y="338527"/>
                </a:lnTo>
                <a:lnTo>
                  <a:pt x="125994" y="375426"/>
                </a:lnTo>
                <a:lnTo>
                  <a:pt x="103080" y="413731"/>
                </a:lnTo>
                <a:lnTo>
                  <a:pt x="82256" y="453367"/>
                </a:lnTo>
                <a:lnTo>
                  <a:pt x="63597" y="494258"/>
                </a:lnTo>
                <a:lnTo>
                  <a:pt x="47179" y="536327"/>
                </a:lnTo>
                <a:lnTo>
                  <a:pt x="33080" y="579499"/>
                </a:lnTo>
                <a:lnTo>
                  <a:pt x="21373" y="623698"/>
                </a:lnTo>
                <a:lnTo>
                  <a:pt x="12136" y="668847"/>
                </a:lnTo>
                <a:lnTo>
                  <a:pt x="5444" y="714872"/>
                </a:lnTo>
                <a:lnTo>
                  <a:pt x="1373" y="761696"/>
                </a:lnTo>
                <a:lnTo>
                  <a:pt x="0" y="809243"/>
                </a:lnTo>
                <a:lnTo>
                  <a:pt x="1373" y="856791"/>
                </a:lnTo>
                <a:lnTo>
                  <a:pt x="5444" y="903615"/>
                </a:lnTo>
                <a:lnTo>
                  <a:pt x="12136" y="949640"/>
                </a:lnTo>
                <a:lnTo>
                  <a:pt x="21373" y="994789"/>
                </a:lnTo>
                <a:lnTo>
                  <a:pt x="33080" y="1038988"/>
                </a:lnTo>
                <a:lnTo>
                  <a:pt x="47179" y="1082160"/>
                </a:lnTo>
                <a:lnTo>
                  <a:pt x="63597" y="1124229"/>
                </a:lnTo>
                <a:lnTo>
                  <a:pt x="82256" y="1165120"/>
                </a:lnTo>
                <a:lnTo>
                  <a:pt x="103080" y="1204756"/>
                </a:lnTo>
                <a:lnTo>
                  <a:pt x="125994" y="1243061"/>
                </a:lnTo>
                <a:lnTo>
                  <a:pt x="150922" y="1279960"/>
                </a:lnTo>
                <a:lnTo>
                  <a:pt x="177788" y="1315376"/>
                </a:lnTo>
                <a:lnTo>
                  <a:pt x="206515" y="1349234"/>
                </a:lnTo>
                <a:lnTo>
                  <a:pt x="237029" y="1381458"/>
                </a:lnTo>
                <a:lnTo>
                  <a:pt x="269253" y="1411972"/>
                </a:lnTo>
                <a:lnTo>
                  <a:pt x="303111" y="1440699"/>
                </a:lnTo>
                <a:lnTo>
                  <a:pt x="338527" y="1467565"/>
                </a:lnTo>
                <a:lnTo>
                  <a:pt x="375426" y="1492493"/>
                </a:lnTo>
                <a:lnTo>
                  <a:pt x="413731" y="1515407"/>
                </a:lnTo>
                <a:lnTo>
                  <a:pt x="453367" y="1536231"/>
                </a:lnTo>
                <a:lnTo>
                  <a:pt x="494258" y="1554890"/>
                </a:lnTo>
                <a:lnTo>
                  <a:pt x="536327" y="1571308"/>
                </a:lnTo>
                <a:lnTo>
                  <a:pt x="579499" y="1585407"/>
                </a:lnTo>
                <a:lnTo>
                  <a:pt x="623698" y="1597114"/>
                </a:lnTo>
                <a:lnTo>
                  <a:pt x="668847" y="1606351"/>
                </a:lnTo>
                <a:lnTo>
                  <a:pt x="714872" y="1613043"/>
                </a:lnTo>
                <a:lnTo>
                  <a:pt x="761696" y="1617114"/>
                </a:lnTo>
                <a:lnTo>
                  <a:pt x="809244" y="1618487"/>
                </a:lnTo>
                <a:lnTo>
                  <a:pt x="856791" y="1617114"/>
                </a:lnTo>
                <a:lnTo>
                  <a:pt x="903615" y="1613043"/>
                </a:lnTo>
                <a:lnTo>
                  <a:pt x="949640" y="1606351"/>
                </a:lnTo>
                <a:lnTo>
                  <a:pt x="994789" y="1597114"/>
                </a:lnTo>
                <a:lnTo>
                  <a:pt x="1038988" y="1585407"/>
                </a:lnTo>
                <a:lnTo>
                  <a:pt x="1082160" y="1571308"/>
                </a:lnTo>
                <a:lnTo>
                  <a:pt x="1124229" y="1554890"/>
                </a:lnTo>
                <a:lnTo>
                  <a:pt x="1165120" y="1536231"/>
                </a:lnTo>
                <a:lnTo>
                  <a:pt x="1204756" y="1515407"/>
                </a:lnTo>
                <a:lnTo>
                  <a:pt x="1243061" y="1492493"/>
                </a:lnTo>
                <a:lnTo>
                  <a:pt x="1279960" y="1467565"/>
                </a:lnTo>
                <a:lnTo>
                  <a:pt x="1315376" y="1440699"/>
                </a:lnTo>
                <a:lnTo>
                  <a:pt x="1349234" y="1411972"/>
                </a:lnTo>
                <a:lnTo>
                  <a:pt x="1381458" y="1381458"/>
                </a:lnTo>
                <a:lnTo>
                  <a:pt x="1411972" y="1349234"/>
                </a:lnTo>
                <a:lnTo>
                  <a:pt x="1440699" y="1315376"/>
                </a:lnTo>
                <a:lnTo>
                  <a:pt x="1467565" y="1279960"/>
                </a:lnTo>
                <a:lnTo>
                  <a:pt x="1492493" y="1243061"/>
                </a:lnTo>
                <a:lnTo>
                  <a:pt x="1515407" y="1204756"/>
                </a:lnTo>
                <a:lnTo>
                  <a:pt x="1536231" y="1165120"/>
                </a:lnTo>
                <a:lnTo>
                  <a:pt x="1554890" y="1124229"/>
                </a:lnTo>
                <a:lnTo>
                  <a:pt x="1571308" y="1082160"/>
                </a:lnTo>
                <a:lnTo>
                  <a:pt x="1585407" y="1038988"/>
                </a:lnTo>
                <a:lnTo>
                  <a:pt x="1597114" y="994789"/>
                </a:lnTo>
                <a:lnTo>
                  <a:pt x="1606351" y="949640"/>
                </a:lnTo>
                <a:lnTo>
                  <a:pt x="1613043" y="903615"/>
                </a:lnTo>
                <a:lnTo>
                  <a:pt x="1617114" y="856791"/>
                </a:lnTo>
                <a:lnTo>
                  <a:pt x="1618488" y="809243"/>
                </a:lnTo>
                <a:lnTo>
                  <a:pt x="1617114" y="761696"/>
                </a:lnTo>
                <a:lnTo>
                  <a:pt x="1613043" y="714872"/>
                </a:lnTo>
                <a:lnTo>
                  <a:pt x="1606351" y="668847"/>
                </a:lnTo>
                <a:lnTo>
                  <a:pt x="1597114" y="623698"/>
                </a:lnTo>
                <a:lnTo>
                  <a:pt x="1585407" y="579499"/>
                </a:lnTo>
                <a:lnTo>
                  <a:pt x="1571308" y="536327"/>
                </a:lnTo>
                <a:lnTo>
                  <a:pt x="1554890" y="494258"/>
                </a:lnTo>
                <a:lnTo>
                  <a:pt x="1536231" y="453367"/>
                </a:lnTo>
                <a:lnTo>
                  <a:pt x="1515407" y="413731"/>
                </a:lnTo>
                <a:lnTo>
                  <a:pt x="1492493" y="375426"/>
                </a:lnTo>
                <a:lnTo>
                  <a:pt x="1467565" y="338527"/>
                </a:lnTo>
                <a:lnTo>
                  <a:pt x="1440699" y="303111"/>
                </a:lnTo>
                <a:lnTo>
                  <a:pt x="1411972" y="269253"/>
                </a:lnTo>
                <a:lnTo>
                  <a:pt x="1381458" y="237029"/>
                </a:lnTo>
                <a:lnTo>
                  <a:pt x="1349234" y="206515"/>
                </a:lnTo>
                <a:lnTo>
                  <a:pt x="1315376" y="177788"/>
                </a:lnTo>
                <a:lnTo>
                  <a:pt x="1279960" y="150922"/>
                </a:lnTo>
                <a:lnTo>
                  <a:pt x="1243061" y="125994"/>
                </a:lnTo>
                <a:lnTo>
                  <a:pt x="1204756" y="103080"/>
                </a:lnTo>
                <a:lnTo>
                  <a:pt x="1165120" y="82256"/>
                </a:lnTo>
                <a:lnTo>
                  <a:pt x="1124229" y="63597"/>
                </a:lnTo>
                <a:lnTo>
                  <a:pt x="1082160" y="47179"/>
                </a:lnTo>
                <a:lnTo>
                  <a:pt x="1038988" y="33080"/>
                </a:lnTo>
                <a:lnTo>
                  <a:pt x="994789" y="21373"/>
                </a:lnTo>
                <a:lnTo>
                  <a:pt x="949640" y="12136"/>
                </a:lnTo>
                <a:lnTo>
                  <a:pt x="903615" y="5444"/>
                </a:lnTo>
                <a:lnTo>
                  <a:pt x="856791" y="1373"/>
                </a:lnTo>
                <a:lnTo>
                  <a:pt x="809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835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672" y="277113"/>
            <a:ext cx="855065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835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01" y="787887"/>
            <a:ext cx="8305088" cy="3275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2967" y="4781594"/>
            <a:ext cx="229488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786" y="2060270"/>
            <a:ext cx="6871334" cy="210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Parent/carers</a:t>
            </a:r>
            <a:r>
              <a:rPr sz="4800" spc="-30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information meeting</a:t>
            </a:r>
            <a:endParaRPr sz="4800" dirty="0"/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4000" dirty="0">
                <a:solidFill>
                  <a:srgbClr val="FFFFFF"/>
                </a:solidFill>
              </a:rPr>
              <a:t>Year</a:t>
            </a:r>
            <a:r>
              <a:rPr sz="4000" spc="-5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6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SATs</a:t>
            </a:r>
            <a:r>
              <a:rPr sz="4000" spc="-5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202</a:t>
            </a:r>
            <a:r>
              <a:rPr lang="en-US" sz="4000" dirty="0">
                <a:solidFill>
                  <a:srgbClr val="FFFFFF"/>
                </a:solidFill>
              </a:rPr>
              <a:t>4</a:t>
            </a:r>
            <a:r>
              <a:rPr sz="4000" spc="-2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–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2</a:t>
            </a:r>
            <a:r>
              <a:rPr lang="en-US" sz="4000" spc="-25" dirty="0">
                <a:solidFill>
                  <a:srgbClr val="FFFFFF"/>
                </a:solidFill>
              </a:rPr>
              <a:t>5</a:t>
            </a:r>
            <a:endParaRPr sz="4000" dirty="0"/>
          </a:p>
        </p:txBody>
      </p:sp>
      <p:pic>
        <p:nvPicPr>
          <p:cNvPr id="1026" name="Picture 2" descr="Bridgemere CE Primary School Logo Link">
            <a:extLst>
              <a:ext uri="{FF2B5EF4-FFF2-40B4-BE49-F238E27FC236}">
                <a16:creationId xmlns:a16="http://schemas.microsoft.com/office/drawing/2014/main" id="{7C3C3382-42EA-4927-AFD2-972F932D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78" y="5143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Grammar,</a:t>
            </a:r>
            <a:r>
              <a:rPr spc="-40" dirty="0"/>
              <a:t> </a:t>
            </a:r>
            <a:r>
              <a:rPr dirty="0"/>
              <a:t>Punctuation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Spelling:</a:t>
            </a:r>
            <a:r>
              <a:rPr spc="-25" dirty="0"/>
              <a:t> </a:t>
            </a:r>
            <a:r>
              <a:rPr dirty="0"/>
              <a:t>Paper</a:t>
            </a:r>
            <a:r>
              <a:rPr spc="-25" dirty="0"/>
              <a:t> </a:t>
            </a:r>
            <a:r>
              <a:rPr dirty="0"/>
              <a:t>1</a:t>
            </a:r>
            <a:r>
              <a:rPr spc="-40" dirty="0"/>
              <a:t> </a:t>
            </a:r>
            <a:r>
              <a:rPr spc="-10" dirty="0"/>
              <a:t>(GPS)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787887"/>
            <a:ext cx="7784465" cy="36728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hard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class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teacher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developing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securing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knowledge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technical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vocabulary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focuses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on: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Grammatical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terms/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word</a:t>
            </a:r>
            <a:r>
              <a:rPr sz="16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classes;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Functions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sentences;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Combining</a:t>
            </a:r>
            <a:r>
              <a:rPr sz="1600" spc="-7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words,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phrases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clauses;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Verb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forms,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tenses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consistency;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Punctuation;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Vocabulary;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Standard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English</a:t>
            </a:r>
            <a:r>
              <a:rPr sz="16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formality.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range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answer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types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longer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formal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answers.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Grammar,</a:t>
            </a:r>
            <a:r>
              <a:rPr spc="-40" dirty="0"/>
              <a:t> </a:t>
            </a:r>
            <a:r>
              <a:rPr dirty="0"/>
              <a:t>Punctuation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Spelling:</a:t>
            </a:r>
            <a:r>
              <a:rPr spc="-25" dirty="0"/>
              <a:t> </a:t>
            </a:r>
            <a:r>
              <a:rPr dirty="0"/>
              <a:t>Paper</a:t>
            </a:r>
            <a:r>
              <a:rPr spc="-25" dirty="0"/>
              <a:t> </a:t>
            </a:r>
            <a:r>
              <a:rPr dirty="0"/>
              <a:t>1</a:t>
            </a:r>
            <a:r>
              <a:rPr spc="-40" dirty="0"/>
              <a:t> </a:t>
            </a:r>
            <a:r>
              <a:rPr spc="-10" dirty="0"/>
              <a:t>(GPS)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1797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2966" y="1752345"/>
            <a:ext cx="145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Wingdings"/>
                <a:cs typeface="Wingdings"/>
              </a:rPr>
              <a:t>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9833" y="2091054"/>
            <a:ext cx="1389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e.g.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Although,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While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3842" y="4175252"/>
            <a:ext cx="16757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e.g.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Switch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lights!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3022" y="4175252"/>
            <a:ext cx="165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Please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turn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lights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Grammar,</a:t>
            </a:r>
            <a:r>
              <a:rPr spc="-50" dirty="0"/>
              <a:t> </a:t>
            </a:r>
            <a:r>
              <a:rPr dirty="0"/>
              <a:t>Punctuation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Spelling:</a:t>
            </a:r>
            <a:r>
              <a:rPr spc="-25" dirty="0"/>
              <a:t> </a:t>
            </a:r>
            <a:r>
              <a:rPr dirty="0"/>
              <a:t>Paper</a:t>
            </a:r>
            <a:r>
              <a:rPr spc="-25" dirty="0"/>
              <a:t> </a:t>
            </a:r>
            <a:r>
              <a:rPr dirty="0"/>
              <a:t>2</a:t>
            </a:r>
            <a:r>
              <a:rPr spc="-40" dirty="0"/>
              <a:t> </a:t>
            </a:r>
            <a:r>
              <a:rPr spc="-10" dirty="0"/>
              <a:t>(spelling)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5291455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Paper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shorter paper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 focuses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solely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spellings.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252" y="1805939"/>
            <a:ext cx="8711565" cy="3327400"/>
            <a:chOff x="111252" y="1805939"/>
            <a:chExt cx="8711565" cy="3327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4528" y="2923028"/>
              <a:ext cx="4597908" cy="2209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436" y="2948938"/>
              <a:ext cx="4495800" cy="2107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2" y="1805939"/>
              <a:ext cx="4268724" cy="222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1831847"/>
              <a:ext cx="4166616" cy="21214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278079"/>
            <a:ext cx="79940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80" dirty="0"/>
              <a:t> </a:t>
            </a:r>
            <a:r>
              <a:rPr sz="2400" dirty="0"/>
              <a:t>can</a:t>
            </a:r>
            <a:r>
              <a:rPr sz="2400" spc="-90" dirty="0"/>
              <a:t> </a:t>
            </a:r>
            <a:r>
              <a:rPr sz="2400" dirty="0"/>
              <a:t>you</a:t>
            </a:r>
            <a:r>
              <a:rPr sz="2400" spc="-70" dirty="0"/>
              <a:t> </a:t>
            </a:r>
            <a:r>
              <a:rPr sz="2400" dirty="0"/>
              <a:t>support</a:t>
            </a:r>
            <a:r>
              <a:rPr sz="2400" spc="-85" dirty="0"/>
              <a:t> </a:t>
            </a:r>
            <a:r>
              <a:rPr sz="2400" dirty="0"/>
              <a:t>spelling,</a:t>
            </a:r>
            <a:r>
              <a:rPr sz="2400" spc="-55" dirty="0"/>
              <a:t> </a:t>
            </a:r>
            <a:r>
              <a:rPr sz="2400" dirty="0"/>
              <a:t>grammar</a:t>
            </a:r>
            <a:r>
              <a:rPr sz="2400" spc="-80" dirty="0"/>
              <a:t> </a:t>
            </a:r>
            <a:r>
              <a:rPr sz="2400" dirty="0"/>
              <a:t>and</a:t>
            </a:r>
            <a:r>
              <a:rPr sz="2400" spc="-75" dirty="0"/>
              <a:t> </a:t>
            </a:r>
            <a:r>
              <a:rPr sz="2400" dirty="0"/>
              <a:t>punctuation</a:t>
            </a:r>
            <a:r>
              <a:rPr sz="2400" spc="-70" dirty="0"/>
              <a:t> </a:t>
            </a:r>
            <a:r>
              <a:rPr sz="2400" spc="-25" dirty="0"/>
              <a:t>at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/>
              <a:t>home?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19201" y="1272921"/>
            <a:ext cx="8095615" cy="250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73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Reading 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variety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children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familiar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they </a:t>
            </a:r>
            <a:r>
              <a:rPr sz="1800" dirty="0">
                <a:latin typeface="Arial"/>
                <a:cs typeface="Arial"/>
              </a:rPr>
              <a:t>become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 different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sentence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structures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Spelling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homework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spelling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rules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week</a:t>
            </a:r>
            <a:r>
              <a:rPr lang="en-US" sz="1800" spc="-20" dirty="0">
                <a:latin typeface="Arial"/>
                <a:cs typeface="Arial"/>
              </a:rPr>
              <a:t> will be coming home after Christmas, these are not to be tested for the purpose of a spelling test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</a:pPr>
            <a:r>
              <a:rPr sz="1800" dirty="0">
                <a:latin typeface="Arial"/>
                <a:cs typeface="Arial"/>
              </a:rPr>
              <a:t>Encouraging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homework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discussing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 them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Reading:</a:t>
            </a:r>
            <a:r>
              <a:rPr spc="-30" dirty="0"/>
              <a:t> </a:t>
            </a:r>
            <a:r>
              <a:rPr dirty="0"/>
              <a:t>Tuesday</a:t>
            </a:r>
            <a:r>
              <a:rPr spc="-50" dirty="0"/>
              <a:t> </a:t>
            </a:r>
            <a:r>
              <a:rPr dirty="0"/>
              <a:t>14</a:t>
            </a:r>
            <a:r>
              <a:rPr sz="1800" baseline="25462" dirty="0"/>
              <a:t>th</a:t>
            </a:r>
            <a:r>
              <a:rPr sz="1800" spc="202" baseline="25462" dirty="0"/>
              <a:t> </a:t>
            </a:r>
            <a:r>
              <a:rPr sz="1800" spc="-25" dirty="0"/>
              <a:t>May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8242300" cy="382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There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 that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60</a:t>
            </a:r>
            <a:r>
              <a:rPr sz="16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minutes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measure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children’s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comprehension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age-appropriate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reading </a:t>
            </a:r>
            <a:r>
              <a:rPr sz="1600" dirty="0">
                <a:latin typeface="Arial"/>
                <a:cs typeface="Arial"/>
              </a:rPr>
              <a:t>material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meets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three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different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texts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following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(known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Content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Domains):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Give/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explain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meaning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words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context;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Retrieve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record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information/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identify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key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details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from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fiction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non-fiction;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Summarise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main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ideas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from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more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than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one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paragraph;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Make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inferences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text/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explain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justify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inferences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evidence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text;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Predict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what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might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happen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details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stated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implied;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Identify/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explain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how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information/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narrative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content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related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contributes</a:t>
            </a:r>
            <a:r>
              <a:rPr sz="1400" spc="-7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meaning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as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whole;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Identify/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explain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how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meaning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is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enhanced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through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choice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words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phrases;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lr>
                <a:srgbClr val="585858"/>
              </a:buClr>
              <a:buSzPct val="128571"/>
              <a:buFont typeface="Times New Roman"/>
              <a:buChar char="●"/>
              <a:tabLst>
                <a:tab pos="354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Make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comparisons</a:t>
            </a:r>
            <a:r>
              <a:rPr sz="1400" spc="-6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within</a:t>
            </a:r>
            <a:r>
              <a:rPr sz="14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83592"/>
                </a:solidFill>
                <a:latin typeface="Arial"/>
                <a:cs typeface="Arial"/>
              </a:rPr>
              <a:t>text.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279603"/>
            <a:ext cx="5551170" cy="137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83592"/>
                </a:solidFill>
                <a:latin typeface="Arial"/>
                <a:cs typeface="Arial"/>
              </a:rPr>
              <a:t>Reading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paper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range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answer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styles.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6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7421" y="1741807"/>
            <a:ext cx="8891270" cy="3391535"/>
            <a:chOff x="187421" y="1741807"/>
            <a:chExt cx="8891270" cy="3391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21" y="1741901"/>
              <a:ext cx="4509577" cy="17800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1749552"/>
              <a:ext cx="4443984" cy="1714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184" y="3304042"/>
              <a:ext cx="4725924" cy="1828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091" y="3329938"/>
              <a:ext cx="4623815" cy="17266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1916" y="1741807"/>
              <a:ext cx="4256570" cy="1298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9555" y="1749552"/>
              <a:ext cx="4191000" cy="123291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279603"/>
            <a:ext cx="3047365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83592"/>
                </a:solidFill>
                <a:latin typeface="Arial"/>
                <a:cs typeface="Arial"/>
              </a:rPr>
              <a:t>Reading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Based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text 2: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My Circus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Life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898" y="1443181"/>
            <a:ext cx="8924925" cy="3278504"/>
            <a:chOff x="153898" y="1443181"/>
            <a:chExt cx="8924925" cy="32785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41" y="1443181"/>
              <a:ext cx="4521744" cy="2945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4379" y="1450847"/>
              <a:ext cx="4456176" cy="2880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98" y="1690037"/>
              <a:ext cx="4373930" cy="1383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1697736"/>
              <a:ext cx="4308348" cy="13182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573" y="3207966"/>
              <a:ext cx="3051084" cy="1513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211" y="3215640"/>
              <a:ext cx="2985516" cy="14478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279603"/>
            <a:ext cx="2399030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83592"/>
                </a:solidFill>
                <a:latin typeface="Arial"/>
                <a:cs typeface="Arial"/>
              </a:rPr>
              <a:t>Reading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Based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whole</a:t>
            </a:r>
            <a:r>
              <a:rPr sz="1600" spc="-20" dirty="0">
                <a:latin typeface="Arial"/>
                <a:cs typeface="Arial"/>
              </a:rPr>
              <a:t> text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769" y="146304"/>
            <a:ext cx="8839835" cy="4573905"/>
            <a:chOff x="304769" y="146304"/>
            <a:chExt cx="8839835" cy="4573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69" y="1527037"/>
              <a:ext cx="4509577" cy="2732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34668"/>
              <a:ext cx="4443984" cy="266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2311" y="146304"/>
              <a:ext cx="4361687" cy="4573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8220" y="172212"/>
              <a:ext cx="4259580" cy="447141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65" dirty="0"/>
              <a:t> </a:t>
            </a:r>
            <a:r>
              <a:rPr sz="2400" dirty="0"/>
              <a:t>can</a:t>
            </a:r>
            <a:r>
              <a:rPr sz="2400" spc="-75" dirty="0"/>
              <a:t> </a:t>
            </a:r>
            <a:r>
              <a:rPr sz="2400" dirty="0"/>
              <a:t>you</a:t>
            </a:r>
            <a:r>
              <a:rPr sz="2400" spc="-55" dirty="0"/>
              <a:t> </a:t>
            </a:r>
            <a:r>
              <a:rPr sz="2400" dirty="0"/>
              <a:t>support</a:t>
            </a:r>
            <a:r>
              <a:rPr sz="2400" spc="-70" dirty="0"/>
              <a:t> </a:t>
            </a:r>
            <a:r>
              <a:rPr sz="2400" dirty="0"/>
              <a:t>Reading</a:t>
            </a:r>
            <a:r>
              <a:rPr sz="2400" spc="-25" dirty="0"/>
              <a:t> </a:t>
            </a:r>
            <a:r>
              <a:rPr sz="2400" dirty="0"/>
              <a:t>at</a:t>
            </a:r>
            <a:r>
              <a:rPr sz="2400" spc="-85" dirty="0"/>
              <a:t> </a:t>
            </a:r>
            <a:r>
              <a:rPr sz="2400" spc="-10" dirty="0"/>
              <a:t>home?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7938134" cy="223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Ensure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every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night!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Encourage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fiction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non-fiction.</a:t>
            </a:r>
            <a:endParaRPr sz="1600" dirty="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11480" algn="l"/>
              </a:tabLst>
            </a:pPr>
            <a:r>
              <a:rPr sz="1600" dirty="0">
                <a:latin typeface="Arial"/>
                <a:cs typeface="Arial"/>
              </a:rPr>
              <a:t>Try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questions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about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text.</a:t>
            </a:r>
            <a:endParaRPr sz="1600" dirty="0">
              <a:latin typeface="Arial"/>
              <a:cs typeface="Arial"/>
            </a:endParaRPr>
          </a:p>
          <a:p>
            <a:pPr marL="354965" marR="5080" indent="-342900">
              <a:lnSpc>
                <a:spcPts val="2210"/>
              </a:lnSpc>
              <a:spcBef>
                <a:spcPts val="12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Help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different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especially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‘skim’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looking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keywords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text.</a:t>
            </a:r>
            <a:endParaRPr sz="16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Clr>
                <a:srgbClr val="585858"/>
              </a:buClr>
              <a:buSzPct val="112500"/>
              <a:buFont typeface="Arial" panose="020B0604020202020204" pitchFamily="34" charset="0"/>
              <a:buChar char="•"/>
              <a:tabLst>
                <a:tab pos="411480" algn="l"/>
              </a:tabLst>
            </a:pPr>
            <a:r>
              <a:rPr sz="1600" dirty="0">
                <a:latin typeface="Arial"/>
                <a:cs typeface="Arial"/>
              </a:rPr>
              <a:t>Speed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reading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Discussing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language.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What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mean?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Look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words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together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</a:t>
            </a:r>
            <a:endParaRPr sz="16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latin typeface="Arial"/>
                <a:cs typeface="Arial"/>
              </a:rPr>
              <a:t>app/dictionary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Maths: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Wednesday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15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32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Thursday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16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54" baseline="25462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May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50" y="825449"/>
            <a:ext cx="5611495" cy="20050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maths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assessments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consist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three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600" dirty="0">
              <a:latin typeface="Arial"/>
              <a:cs typeface="Arial"/>
            </a:endParaRPr>
          </a:p>
          <a:p>
            <a:pPr marL="4184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418465" algn="l"/>
              </a:tabLst>
            </a:pPr>
            <a:r>
              <a:rPr sz="1600" dirty="0">
                <a:latin typeface="Arial"/>
                <a:cs typeface="Arial"/>
              </a:rPr>
              <a:t>Paper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Arithmetic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(30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minutes)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Wednesday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lang="en-US" sz="1600" dirty="0">
                <a:latin typeface="Arial"/>
                <a:cs typeface="Arial"/>
              </a:rPr>
              <a:t>4</a:t>
            </a:r>
            <a:r>
              <a:rPr sz="1575" baseline="26455" dirty="0">
                <a:latin typeface="Arial"/>
                <a:cs typeface="Arial"/>
              </a:rPr>
              <a:t>th</a:t>
            </a:r>
            <a:r>
              <a:rPr sz="1575" spc="172" baseline="264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4184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418465" algn="l"/>
              </a:tabLst>
            </a:pPr>
            <a:r>
              <a:rPr sz="1600" dirty="0">
                <a:latin typeface="Arial"/>
                <a:cs typeface="Arial"/>
              </a:rPr>
              <a:t>Paper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Reasoning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(40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minutes) 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Wednesday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lang="en-US" sz="1600" dirty="0">
                <a:latin typeface="Arial"/>
                <a:cs typeface="Arial"/>
              </a:rPr>
              <a:t>4</a:t>
            </a:r>
            <a:r>
              <a:rPr sz="1575" baseline="26455" dirty="0">
                <a:latin typeface="Arial"/>
                <a:cs typeface="Arial"/>
              </a:rPr>
              <a:t>th</a:t>
            </a:r>
            <a:r>
              <a:rPr sz="1575" spc="179" baseline="264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4184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418465" algn="l"/>
              </a:tabLst>
            </a:pPr>
            <a:r>
              <a:rPr sz="1600" dirty="0">
                <a:latin typeface="Arial"/>
                <a:cs typeface="Arial"/>
              </a:rPr>
              <a:t>Paper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Reasoning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(40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minutes)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Thursday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lang="en-US" sz="1600" dirty="0">
                <a:latin typeface="Arial"/>
                <a:cs typeface="Arial"/>
              </a:rPr>
              <a:t>5</a:t>
            </a:r>
            <a:r>
              <a:rPr sz="1575" baseline="26455" dirty="0">
                <a:latin typeface="Arial"/>
                <a:cs typeface="Arial"/>
              </a:rPr>
              <a:t>th</a:t>
            </a:r>
            <a:r>
              <a:rPr sz="1575" spc="172" baseline="264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May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Aims</a:t>
            </a:r>
            <a:r>
              <a:rPr sz="2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todays</a:t>
            </a:r>
            <a:r>
              <a:rPr sz="2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session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850" y="1135507"/>
            <a:ext cx="634936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585858"/>
              </a:buClr>
              <a:buSzPct val="90000"/>
              <a:buFont typeface="Times New Roman"/>
              <a:buChar char="●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KS2</a:t>
            </a:r>
            <a:r>
              <a:rPr sz="2000" spc="-20" dirty="0">
                <a:latin typeface="Arial"/>
                <a:cs typeface="Arial"/>
              </a:rPr>
              <a:t> SATs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585858"/>
              </a:buClr>
              <a:buFont typeface="Times New Roman"/>
              <a:buChar char="●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90000"/>
              <a:buFont typeface="Times New Roman"/>
              <a:buChar char="●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understand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children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SATs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585858"/>
              </a:buClr>
              <a:buFont typeface="Times New Roman"/>
              <a:buChar char="●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90000"/>
              <a:buFont typeface="Times New Roman"/>
              <a:buChar char="●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children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home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Maths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Paper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1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(Arithmetic)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8099425" cy="195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maths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arithmetic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paper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total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40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marks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30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minutes.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four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operations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(addition,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subtraction,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multiplication,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division,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including </a:t>
            </a:r>
            <a:r>
              <a:rPr sz="1600" dirty="0">
                <a:latin typeface="Arial"/>
                <a:cs typeface="Arial"/>
              </a:rPr>
              <a:t>order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operations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BIDMAS),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percentages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amounts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calculating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decimals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fractions.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55748" y="2093373"/>
            <a:ext cx="6588759" cy="3068320"/>
            <a:chOff x="2555748" y="2065019"/>
            <a:chExt cx="6588759" cy="3068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2065019"/>
              <a:ext cx="3316224" cy="3067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1656" y="2090926"/>
              <a:ext cx="3214116" cy="2965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4351" y="2065020"/>
              <a:ext cx="3279647" cy="24902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0260" y="2090928"/>
              <a:ext cx="3215640" cy="23881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5114" y="3036758"/>
            <a:ext cx="3734234" cy="15792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90" y="3035348"/>
            <a:ext cx="3742475" cy="1585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4342" y="1178860"/>
            <a:ext cx="3726833" cy="15817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9" y="1200256"/>
            <a:ext cx="3719196" cy="15786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Maths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Paper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1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(Arithmetic)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04850" y="825449"/>
            <a:ext cx="2477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</a:t>
            </a:r>
            <a:r>
              <a:rPr sz="1600" spc="-10" dirty="0">
                <a:latin typeface="Arial"/>
                <a:cs typeface="Arial"/>
              </a:rPr>
              <a:t> questions: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4796" y="1731264"/>
            <a:ext cx="756285" cy="7423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6995" rIns="0" bIns="0" rtlCol="0">
            <a:spAutoFit/>
          </a:bodyPr>
          <a:lstStyle/>
          <a:p>
            <a:pPr marR="230504" algn="r">
              <a:lnSpc>
                <a:spcPct val="100000"/>
              </a:lnSpc>
              <a:spcBef>
                <a:spcPts val="685"/>
              </a:spcBef>
            </a:pPr>
            <a:r>
              <a:rPr sz="1200" spc="-20" dirty="0">
                <a:latin typeface="Arial"/>
                <a:cs typeface="Arial"/>
              </a:rPr>
              <a:t>6.48</a:t>
            </a:r>
            <a:endParaRPr sz="1200">
              <a:latin typeface="Arial"/>
              <a:cs typeface="Arial"/>
            </a:endParaRPr>
          </a:p>
          <a:p>
            <a:pPr marR="186055" algn="r">
              <a:lnSpc>
                <a:spcPct val="100000"/>
              </a:lnSpc>
              <a:tabLst>
                <a:tab pos="470534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8.6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  <a:p>
            <a:pPr marR="231140" algn="r">
              <a:lnSpc>
                <a:spcPts val="1420"/>
              </a:lnSpc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15.08</a:t>
            </a:r>
            <a:endParaRPr sz="1200">
              <a:latin typeface="Arial"/>
              <a:cs typeface="Arial"/>
            </a:endParaRPr>
          </a:p>
          <a:p>
            <a:pPr marL="234315">
              <a:lnSpc>
                <a:spcPts val="860"/>
              </a:lnSpc>
            </a:pPr>
            <a:r>
              <a:rPr sz="800" spc="-5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6805" y="2363470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15.08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700" y="1644395"/>
            <a:ext cx="622300" cy="7423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7630" rIns="0" bIns="0" rtlCol="0">
            <a:spAutoFit/>
          </a:bodyPr>
          <a:lstStyle/>
          <a:p>
            <a:pPr marR="180340" algn="r">
              <a:lnSpc>
                <a:spcPct val="100000"/>
              </a:lnSpc>
              <a:spcBef>
                <a:spcPts val="690"/>
              </a:spcBef>
            </a:pPr>
            <a:r>
              <a:rPr sz="1200" spc="-25" dirty="0">
                <a:latin typeface="Arial"/>
                <a:cs typeface="Arial"/>
              </a:rPr>
              <a:t>596</a:t>
            </a:r>
            <a:endParaRPr sz="1200">
              <a:latin typeface="Arial"/>
              <a:cs typeface="Arial"/>
            </a:endParaRPr>
          </a:p>
          <a:p>
            <a:pPr marR="190500" algn="r">
              <a:lnSpc>
                <a:spcPct val="100000"/>
              </a:lnSpc>
              <a:tabLst>
                <a:tab pos="245745" algn="l"/>
              </a:tabLst>
            </a:pP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R="180340" algn="r">
              <a:lnSpc>
                <a:spcPts val="1420"/>
              </a:lnSpc>
            </a:pP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4172</a:t>
            </a:r>
            <a:endParaRPr sz="1200">
              <a:latin typeface="Arial"/>
              <a:cs typeface="Arial"/>
            </a:endParaRPr>
          </a:p>
          <a:p>
            <a:pPr marL="177165">
              <a:lnSpc>
                <a:spcPts val="855"/>
              </a:lnSpc>
            </a:pPr>
            <a:r>
              <a:rPr sz="800" dirty="0">
                <a:latin typeface="Arial"/>
                <a:cs typeface="Arial"/>
              </a:rPr>
              <a:t>6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7058" y="1312545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4,172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6276" y="3506723"/>
            <a:ext cx="1544320" cy="4927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874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÷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latin typeface="Arial"/>
                <a:cs typeface="Arial"/>
              </a:rPr>
              <a:t>6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0666" y="41947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4419" y="3532632"/>
            <a:ext cx="1586865" cy="688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6995" rIns="0" bIns="0" rtlCol="0">
            <a:spAutoFit/>
          </a:bodyPr>
          <a:lstStyle/>
          <a:p>
            <a:pPr marR="163195" algn="r">
              <a:lnSpc>
                <a:spcPct val="100000"/>
              </a:lnSpc>
              <a:spcBef>
                <a:spcPts val="685"/>
              </a:spcBef>
            </a:pPr>
            <a:r>
              <a:rPr sz="1200" dirty="0">
                <a:latin typeface="Arial"/>
                <a:cs typeface="Arial"/>
              </a:rPr>
              <a:t>10%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3,200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25" dirty="0">
                <a:latin typeface="Arial"/>
                <a:cs typeface="Arial"/>
              </a:rPr>
              <a:t> 320</a:t>
            </a:r>
            <a:endParaRPr sz="1200">
              <a:latin typeface="Arial"/>
              <a:cs typeface="Arial"/>
            </a:endParaRPr>
          </a:p>
          <a:p>
            <a:pPr marR="161290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5%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3,200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160</a:t>
            </a:r>
            <a:endParaRPr sz="1200">
              <a:latin typeface="Arial"/>
              <a:cs typeface="Arial"/>
            </a:endParaRPr>
          </a:p>
          <a:p>
            <a:pPr marR="163195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15%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3,200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25" dirty="0">
                <a:latin typeface="Arial"/>
                <a:cs typeface="Arial"/>
              </a:rPr>
              <a:t> 480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2051" y="4218533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480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Maths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Papers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2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3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(Reasoning)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050" y="787887"/>
            <a:ext cx="8170545" cy="39585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Paper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 place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Wednesday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15</a:t>
            </a:r>
            <a:r>
              <a:rPr sz="1575" baseline="26455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575" spc="202" baseline="264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r>
              <a:rPr sz="1600" spc="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paper</a:t>
            </a:r>
            <a:r>
              <a:rPr sz="1600" spc="-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3</a:t>
            </a:r>
            <a:r>
              <a:rPr sz="1600" spc="-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takeplace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Thursday</a:t>
            </a:r>
            <a:endParaRPr sz="16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16</a:t>
            </a:r>
            <a:r>
              <a:rPr sz="1575" baseline="26455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575" spc="157" baseline="264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r>
              <a:rPr sz="1600" dirty="0">
                <a:latin typeface="Arial"/>
                <a:cs typeface="Arial"/>
              </a:rPr>
              <a:t>. These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total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35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marks</a:t>
            </a:r>
            <a:r>
              <a:rPr sz="16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40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minutes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each.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marL="63500" marR="30480">
              <a:lnSpc>
                <a:spcPct val="115100"/>
              </a:lnSpc>
            </a:pPr>
            <a:r>
              <a:rPr sz="1600" dirty="0">
                <a:latin typeface="Arial"/>
                <a:cs typeface="Arial"/>
              </a:rPr>
              <a:t>These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papers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demonstrate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mathematical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knowledge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well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ability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solve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problems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mathematical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reasoning.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Number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place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value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(including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Roman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numerals);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four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operations;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Geometry</a:t>
            </a:r>
            <a:r>
              <a:rPr sz="16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(properties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shape,</a:t>
            </a:r>
            <a:r>
              <a:rPr sz="16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position</a:t>
            </a:r>
            <a:r>
              <a:rPr sz="16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direction);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Statistics;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Measurement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(length,</a:t>
            </a:r>
            <a:r>
              <a:rPr sz="16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perimeter,</a:t>
            </a:r>
            <a:r>
              <a:rPr sz="16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mass,</a:t>
            </a:r>
            <a:r>
              <a:rPr sz="1600" spc="-5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volume,</a:t>
            </a:r>
            <a:r>
              <a:rPr sz="1600" spc="-6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time,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money);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Algebra;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Ratio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proportion;</a:t>
            </a:r>
            <a:endParaRPr sz="16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Fractions,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decimals</a:t>
            </a:r>
            <a:r>
              <a:rPr sz="1600" spc="-6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percentages.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55" y="1263333"/>
            <a:ext cx="9057640" cy="2187575"/>
            <a:chOff x="68555" y="1263333"/>
            <a:chExt cx="9057640" cy="2187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4647" y="1263333"/>
              <a:ext cx="4511088" cy="2187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2291" y="1271016"/>
              <a:ext cx="4445508" cy="21214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55" y="1263355"/>
              <a:ext cx="4511088" cy="20346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" y="1271016"/>
              <a:ext cx="4445508" cy="19690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6672" y="279603"/>
            <a:ext cx="2930525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Maths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Papers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(Reasoning)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6226" y="2885058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2.25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3588" y="3025775"/>
            <a:ext cx="167640" cy="10795"/>
          </a:xfrm>
          <a:custGeom>
            <a:avLst/>
            <a:gdLst/>
            <a:ahLst/>
            <a:cxnLst/>
            <a:rect l="l" t="t" r="r" b="b"/>
            <a:pathLst>
              <a:path w="167640" h="10794">
                <a:moveTo>
                  <a:pt x="167639" y="0"/>
                </a:moveTo>
                <a:lnTo>
                  <a:pt x="0" y="0"/>
                </a:lnTo>
                <a:lnTo>
                  <a:pt x="0" y="10668"/>
                </a:lnTo>
                <a:lnTo>
                  <a:pt x="167639" y="10668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22157" y="2759455"/>
            <a:ext cx="196850" cy="461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375"/>
              </a:spcBef>
            </a:pPr>
            <a:r>
              <a:rPr sz="1200" spc="-5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spc="-25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279603"/>
            <a:ext cx="2930525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Maths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Papers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(Reasoning)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Example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66139" y="483108"/>
            <a:ext cx="6851015" cy="4592320"/>
            <a:chOff x="2266139" y="483108"/>
            <a:chExt cx="6851015" cy="4592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139" y="812262"/>
              <a:ext cx="3365090" cy="4262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3808" y="819912"/>
              <a:ext cx="3299460" cy="41970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2412" y="483108"/>
              <a:ext cx="3534155" cy="3837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8319" y="509016"/>
              <a:ext cx="3432048" cy="37353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How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you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support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your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child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home?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672" y="787887"/>
            <a:ext cx="8456296" cy="19650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Arial"/>
                <a:cs typeface="Arial"/>
              </a:rPr>
              <a:t>Support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going through SATs materials that will be sent home after Christmas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helping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Maths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question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can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really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help.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Times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tables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TTRockstars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600" dirty="0">
                <a:latin typeface="Arial"/>
                <a:cs typeface="Arial"/>
              </a:rPr>
              <a:t>Help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check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through –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help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mistakes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can </a:t>
            </a:r>
            <a:r>
              <a:rPr sz="1600" dirty="0">
                <a:latin typeface="Arial"/>
                <a:cs typeface="Arial"/>
              </a:rPr>
              <a:t>sometimes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easily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fixed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remember</a:t>
            </a:r>
            <a:r>
              <a:rPr spc="-25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20" dirty="0"/>
              <a:t>SATs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7955280" cy="3501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SATs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focus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what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know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about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Maths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English.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354965" marR="5080" indent="-342900">
              <a:lnSpc>
                <a:spcPct val="114999"/>
              </a:lnSpc>
              <a:spcBef>
                <a:spcPts val="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SATs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don’t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story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results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meet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certain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necessarily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what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margin.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These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thresholds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change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each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according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overall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performance,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what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classed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‘meeting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expected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standard’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might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same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year.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SATs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 only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four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days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Primary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School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career.</a:t>
            </a:r>
            <a:endParaRPr lang="en-US" sz="1600" spc="-1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endParaRPr lang="en-GB" sz="1600" spc="-1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lang="en-GB" sz="1600" spc="-10" dirty="0">
                <a:latin typeface="Arial"/>
                <a:cs typeface="Arial"/>
              </a:rPr>
              <a:t>They don’t take into consideration other strengths of your child.</a:t>
            </a: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endParaRPr lang="en-GB" sz="1600" spc="-1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lang="en-GB" sz="1600" spc="-10" dirty="0">
                <a:latin typeface="Arial"/>
                <a:cs typeface="Arial"/>
              </a:rPr>
              <a:t>Remember at the end of the day whatever happens with their SATs we are incredibly proud of them.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the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SATs?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19201" y="787887"/>
            <a:ext cx="8305088" cy="402302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40055" indent="-342265">
              <a:lnSpc>
                <a:spcPct val="100000"/>
              </a:lnSpc>
              <a:spcBef>
                <a:spcPts val="3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40690" algn="l"/>
              </a:tabLst>
            </a:pPr>
            <a:r>
              <a:rPr dirty="0"/>
              <a:t>SATs</a:t>
            </a:r>
            <a:r>
              <a:rPr spc="-40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Standardised</a:t>
            </a:r>
            <a:r>
              <a:rPr spc="-35" dirty="0"/>
              <a:t> </a:t>
            </a:r>
            <a:r>
              <a:rPr dirty="0"/>
              <a:t>Assessment</a:t>
            </a:r>
            <a:r>
              <a:rPr spc="-40" dirty="0"/>
              <a:t> </a:t>
            </a:r>
            <a:r>
              <a:rPr dirty="0"/>
              <a:t>Tests</a:t>
            </a:r>
            <a:r>
              <a:rPr spc="-1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given</a:t>
            </a:r>
            <a:r>
              <a:rPr spc="-4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children</a:t>
            </a:r>
            <a:r>
              <a:rPr spc="-30" dirty="0"/>
              <a:t> </a:t>
            </a:r>
            <a:r>
              <a:rPr dirty="0"/>
              <a:t>at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end</a:t>
            </a:r>
            <a:r>
              <a:rPr spc="-20" dirty="0"/>
              <a:t> </a:t>
            </a:r>
            <a:r>
              <a:rPr spc="-25" dirty="0"/>
              <a:t>of</a:t>
            </a:r>
          </a:p>
          <a:p>
            <a:pPr marL="440055">
              <a:lnSpc>
                <a:spcPct val="100000"/>
              </a:lnSpc>
              <a:spcBef>
                <a:spcPts val="290"/>
              </a:spcBef>
            </a:pPr>
            <a:r>
              <a:rPr dirty="0"/>
              <a:t>Key</a:t>
            </a:r>
            <a:r>
              <a:rPr spc="-20" dirty="0"/>
              <a:t> </a:t>
            </a:r>
            <a:r>
              <a:rPr dirty="0"/>
              <a:t>Stage</a:t>
            </a:r>
            <a:r>
              <a:rPr spc="-30" dirty="0"/>
              <a:t> </a:t>
            </a:r>
            <a:r>
              <a:rPr spc="-25" dirty="0"/>
              <a:t>2.</a:t>
            </a:r>
            <a:endParaRPr lang="en-US" spc="-25" dirty="0"/>
          </a:p>
          <a:p>
            <a:pPr marL="440055">
              <a:lnSpc>
                <a:spcPct val="100000"/>
              </a:lnSpc>
              <a:spcBef>
                <a:spcPts val="290"/>
              </a:spcBef>
            </a:pPr>
            <a:endParaRPr spc="-25" dirty="0"/>
          </a:p>
          <a:p>
            <a:pPr marL="440055" marR="93980" indent="-342900">
              <a:lnSpc>
                <a:spcPct val="114999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440690" algn="l"/>
              </a:tabLst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SATs</a:t>
            </a:r>
            <a:r>
              <a:rPr spc="-45" dirty="0"/>
              <a:t> </a:t>
            </a:r>
            <a:r>
              <a:rPr dirty="0"/>
              <a:t>take</a:t>
            </a:r>
            <a:r>
              <a:rPr spc="-20" dirty="0"/>
              <a:t> </a:t>
            </a:r>
            <a:r>
              <a:rPr dirty="0"/>
              <a:t>place</a:t>
            </a:r>
            <a:r>
              <a:rPr spc="-45" dirty="0"/>
              <a:t> </a:t>
            </a:r>
            <a:r>
              <a:rPr dirty="0"/>
              <a:t>over</a:t>
            </a:r>
            <a:r>
              <a:rPr spc="-20" dirty="0"/>
              <a:t> </a:t>
            </a:r>
            <a:r>
              <a:rPr dirty="0"/>
              <a:t>four</a:t>
            </a:r>
            <a:r>
              <a:rPr spc="-15" dirty="0"/>
              <a:t> </a:t>
            </a:r>
            <a:r>
              <a:rPr dirty="0"/>
              <a:t>days,</a:t>
            </a:r>
            <a:r>
              <a:rPr spc="-10" dirty="0"/>
              <a:t> </a:t>
            </a:r>
            <a:r>
              <a:rPr dirty="0"/>
              <a:t>starting</a:t>
            </a:r>
            <a:r>
              <a:rPr spc="-20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>
                <a:solidFill>
                  <a:srgbClr val="283592"/>
                </a:solidFill>
              </a:rPr>
              <a:t>Monday</a:t>
            </a:r>
            <a:r>
              <a:rPr spc="-15" dirty="0">
                <a:solidFill>
                  <a:srgbClr val="283592"/>
                </a:solidFill>
              </a:rPr>
              <a:t> </a:t>
            </a:r>
            <a:r>
              <a:rPr dirty="0">
                <a:solidFill>
                  <a:srgbClr val="283592"/>
                </a:solidFill>
              </a:rPr>
              <a:t>1</a:t>
            </a:r>
            <a:r>
              <a:rPr lang="en-US" dirty="0">
                <a:solidFill>
                  <a:srgbClr val="283592"/>
                </a:solidFill>
              </a:rPr>
              <a:t>2</a:t>
            </a:r>
            <a:r>
              <a:rPr sz="1575" baseline="26455" dirty="0">
                <a:solidFill>
                  <a:srgbClr val="283592"/>
                </a:solidFill>
              </a:rPr>
              <a:t>th</a:t>
            </a:r>
            <a:r>
              <a:rPr sz="1575" spc="165" baseline="26455" dirty="0">
                <a:solidFill>
                  <a:srgbClr val="283592"/>
                </a:solidFill>
              </a:rPr>
              <a:t> </a:t>
            </a:r>
            <a:r>
              <a:rPr sz="1600" dirty="0">
                <a:solidFill>
                  <a:srgbClr val="283592"/>
                </a:solidFill>
              </a:rPr>
              <a:t>May</a:t>
            </a:r>
            <a:r>
              <a:rPr sz="1600" spc="-10" dirty="0">
                <a:solidFill>
                  <a:srgbClr val="283592"/>
                </a:solidFill>
              </a:rPr>
              <a:t> </a:t>
            </a:r>
            <a:r>
              <a:rPr sz="1600" dirty="0"/>
              <a:t>ending</a:t>
            </a:r>
            <a:r>
              <a:rPr sz="1600" spc="-45" dirty="0"/>
              <a:t> </a:t>
            </a:r>
            <a:r>
              <a:rPr sz="1600" dirty="0"/>
              <a:t>on</a:t>
            </a:r>
            <a:r>
              <a:rPr sz="1600" spc="-15" dirty="0"/>
              <a:t> </a:t>
            </a:r>
            <a:r>
              <a:rPr sz="1600" spc="-10" dirty="0">
                <a:solidFill>
                  <a:srgbClr val="283592"/>
                </a:solidFill>
              </a:rPr>
              <a:t>Thursday </a:t>
            </a:r>
            <a:r>
              <a:rPr sz="1600" dirty="0">
                <a:solidFill>
                  <a:srgbClr val="283592"/>
                </a:solidFill>
              </a:rPr>
              <a:t>1</a:t>
            </a:r>
            <a:r>
              <a:rPr lang="en-US" sz="1600" dirty="0">
                <a:solidFill>
                  <a:srgbClr val="283592"/>
                </a:solidFill>
              </a:rPr>
              <a:t>5</a:t>
            </a:r>
            <a:r>
              <a:rPr sz="1575" baseline="26455" dirty="0">
                <a:solidFill>
                  <a:srgbClr val="283592"/>
                </a:solidFill>
              </a:rPr>
              <a:t>th</a:t>
            </a:r>
            <a:r>
              <a:rPr sz="1575" spc="187" baseline="26455" dirty="0">
                <a:solidFill>
                  <a:srgbClr val="283592"/>
                </a:solidFill>
              </a:rPr>
              <a:t> </a:t>
            </a:r>
            <a:r>
              <a:rPr sz="1600" spc="-20" dirty="0">
                <a:solidFill>
                  <a:srgbClr val="283592"/>
                </a:solidFill>
              </a:rPr>
              <a:t>May.</a:t>
            </a:r>
            <a:endParaRPr sz="1600" dirty="0"/>
          </a:p>
          <a:p>
            <a:pPr marL="8890">
              <a:lnSpc>
                <a:spcPct val="100000"/>
              </a:lnSpc>
              <a:spcBef>
                <a:spcPts val="655"/>
              </a:spcBef>
              <a:buClr>
                <a:srgbClr val="585858"/>
              </a:buClr>
              <a:buFont typeface="Times New Roman"/>
              <a:buChar char="●"/>
            </a:pPr>
            <a:endParaRPr sz="1600" dirty="0"/>
          </a:p>
          <a:p>
            <a:pPr marL="44005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440690" algn="l"/>
              </a:tabLst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SATs</a:t>
            </a:r>
            <a:r>
              <a:rPr spc="-40" dirty="0"/>
              <a:t> </a:t>
            </a:r>
            <a:r>
              <a:rPr dirty="0"/>
              <a:t>papers</a:t>
            </a:r>
            <a:r>
              <a:rPr spc="-20" dirty="0"/>
              <a:t> </a:t>
            </a:r>
            <a:r>
              <a:rPr dirty="0"/>
              <a:t>consist</a:t>
            </a:r>
            <a:r>
              <a:rPr spc="-45" dirty="0"/>
              <a:t> </a:t>
            </a:r>
            <a:r>
              <a:rPr spc="-25" dirty="0"/>
              <a:t>of:</a:t>
            </a:r>
          </a:p>
          <a:p>
            <a:pPr marL="897255" lvl="1" indent="-316865">
              <a:lnSpc>
                <a:spcPct val="100000"/>
              </a:lnSpc>
              <a:spcBef>
                <a:spcPts val="190"/>
              </a:spcBef>
              <a:buClr>
                <a:srgbClr val="585858"/>
              </a:buClr>
              <a:buFont typeface="Times New Roman"/>
              <a:buChar char="○"/>
              <a:tabLst>
                <a:tab pos="897890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Grammar,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punctuation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spelling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1: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GPS)</a:t>
            </a:r>
            <a:r>
              <a:rPr sz="14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–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Monday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srgbClr val="283592"/>
                </a:solidFill>
                <a:latin typeface="Arial"/>
                <a:cs typeface="Arial"/>
              </a:rPr>
              <a:t>2</a:t>
            </a:r>
            <a:r>
              <a:rPr sz="1350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79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9725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97890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Grammar,</a:t>
            </a:r>
            <a:r>
              <a:rPr sz="1400" spc="-6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punctuation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spelling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2: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Spelling)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–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Monday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srgbClr val="283592"/>
                </a:solidFill>
                <a:latin typeface="Arial"/>
                <a:cs typeface="Arial"/>
              </a:rPr>
              <a:t>2</a:t>
            </a:r>
            <a:r>
              <a:rPr sz="1350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79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9725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97890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Reading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–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Tuesday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srgbClr val="283592"/>
                </a:solidFill>
                <a:latin typeface="Arial"/>
                <a:cs typeface="Arial"/>
              </a:rPr>
              <a:t>3</a:t>
            </a:r>
            <a:r>
              <a:rPr sz="1350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79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97255" lvl="1" indent="-316865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Times New Roman"/>
              <a:buChar char="○"/>
              <a:tabLst>
                <a:tab pos="897890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Maths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1: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Arithmetic)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Wednesday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srgbClr val="283592"/>
                </a:solidFill>
                <a:latin typeface="Arial"/>
                <a:cs typeface="Arial"/>
              </a:rPr>
              <a:t>4</a:t>
            </a:r>
            <a:r>
              <a:rPr sz="1350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87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9725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97890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Maths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2: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Reasoning)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Wednesday</a:t>
            </a:r>
            <a:r>
              <a:rPr sz="14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srgbClr val="283592"/>
                </a:solidFill>
                <a:latin typeface="Arial"/>
                <a:cs typeface="Arial"/>
              </a:rPr>
              <a:t>4</a:t>
            </a:r>
            <a:r>
              <a:rPr sz="1350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87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9725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97890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Maths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3: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Reasoning)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Thursday</a:t>
            </a:r>
            <a:r>
              <a:rPr sz="1400" spc="-5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srgbClr val="283592"/>
                </a:solidFill>
                <a:latin typeface="Arial"/>
                <a:cs typeface="Arial"/>
              </a:rPr>
              <a:t>5</a:t>
            </a:r>
            <a:r>
              <a:rPr sz="1350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209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lang="en-US" sz="1400" spc="-25" dirty="0">
              <a:solidFill>
                <a:srgbClr val="283592"/>
              </a:solidFill>
              <a:latin typeface="Arial"/>
              <a:cs typeface="Arial"/>
            </a:endParaRPr>
          </a:p>
          <a:p>
            <a:pPr marL="580390" lvl="1">
              <a:lnSpc>
                <a:spcPct val="100000"/>
              </a:lnSpc>
              <a:buClr>
                <a:srgbClr val="585858"/>
              </a:buClr>
              <a:tabLst>
                <a:tab pos="897890" algn="l"/>
              </a:tabLst>
            </a:pPr>
            <a:endParaRPr lang="en-GB" sz="1400" spc="-25" dirty="0">
              <a:solidFill>
                <a:srgbClr val="283592"/>
              </a:solidFill>
              <a:latin typeface="Arial"/>
              <a:cs typeface="Arial"/>
            </a:endParaRPr>
          </a:p>
          <a:p>
            <a:pPr marL="580390" lvl="1">
              <a:lnSpc>
                <a:spcPct val="100000"/>
              </a:lnSpc>
              <a:buClr>
                <a:srgbClr val="585858"/>
              </a:buClr>
              <a:tabLst>
                <a:tab pos="897890" algn="l"/>
              </a:tabLst>
            </a:pPr>
            <a:endParaRPr sz="1400" dirty="0">
              <a:latin typeface="Arial"/>
              <a:cs typeface="Arial"/>
            </a:endParaRPr>
          </a:p>
          <a:p>
            <a:pPr marL="440055" indent="-342265">
              <a:lnSpc>
                <a:spcPct val="100000"/>
              </a:lnSpc>
              <a:spcBef>
                <a:spcPts val="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40690" algn="l"/>
              </a:tabLst>
            </a:pPr>
            <a:r>
              <a:rPr dirty="0"/>
              <a:t>Writing</a:t>
            </a:r>
            <a:r>
              <a:rPr spc="-5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assessed</a:t>
            </a:r>
            <a:r>
              <a:rPr spc="-60" dirty="0"/>
              <a:t> </a:t>
            </a:r>
            <a:r>
              <a:rPr dirty="0"/>
              <a:t>using</a:t>
            </a:r>
            <a:r>
              <a:rPr spc="-45" dirty="0"/>
              <a:t> </a:t>
            </a:r>
            <a:r>
              <a:rPr dirty="0"/>
              <a:t>evidence</a:t>
            </a:r>
            <a:r>
              <a:rPr spc="-65" dirty="0"/>
              <a:t> </a:t>
            </a:r>
            <a:r>
              <a:rPr dirty="0"/>
              <a:t>collected</a:t>
            </a:r>
            <a:r>
              <a:rPr spc="-60" dirty="0"/>
              <a:t> </a:t>
            </a:r>
            <a:r>
              <a:rPr dirty="0"/>
              <a:t>throughout</a:t>
            </a:r>
            <a:r>
              <a:rPr spc="-25" dirty="0"/>
              <a:t> </a:t>
            </a:r>
            <a:r>
              <a:rPr dirty="0"/>
              <a:t>Year</a:t>
            </a:r>
            <a:r>
              <a:rPr spc="-15" dirty="0"/>
              <a:t> </a:t>
            </a:r>
            <a:r>
              <a:rPr spc="-25" dirty="0"/>
              <a:t>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How</a:t>
            </a:r>
            <a:r>
              <a:rPr sz="2800" spc="-40" dirty="0"/>
              <a:t> </a:t>
            </a:r>
            <a:r>
              <a:rPr sz="2800" dirty="0"/>
              <a:t>is</a:t>
            </a:r>
            <a:r>
              <a:rPr sz="2800" spc="-40" dirty="0"/>
              <a:t> </a:t>
            </a:r>
            <a:r>
              <a:rPr sz="2800" dirty="0"/>
              <a:t>SATs</a:t>
            </a:r>
            <a:r>
              <a:rPr sz="2800" spc="-40" dirty="0"/>
              <a:t> </a:t>
            </a:r>
            <a:r>
              <a:rPr sz="2800" dirty="0"/>
              <a:t>week</a:t>
            </a:r>
            <a:r>
              <a:rPr sz="2800" spc="-35" dirty="0"/>
              <a:t> </a:t>
            </a:r>
            <a:r>
              <a:rPr sz="2800" spc="-10" dirty="0"/>
              <a:t>organised?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4050" y="787887"/>
            <a:ext cx="7991475" cy="40697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05765" indent="-342265">
              <a:lnSpc>
                <a:spcPct val="100000"/>
              </a:lnSpc>
              <a:spcBef>
                <a:spcPts val="3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timetable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issued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school,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telling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days/sessions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must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be</a:t>
            </a:r>
            <a:endParaRPr sz="160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290"/>
              </a:spcBef>
            </a:pPr>
            <a:r>
              <a:rPr lang="en-GB" sz="1600" spc="-10" dirty="0">
                <a:latin typeface="Arial"/>
                <a:cs typeface="Arial"/>
              </a:rPr>
              <a:t>A</a:t>
            </a:r>
            <a:r>
              <a:rPr sz="1600" spc="-10" dirty="0" err="1">
                <a:latin typeface="Arial"/>
                <a:cs typeface="Arial"/>
              </a:rPr>
              <a:t>dministered</a:t>
            </a:r>
            <a:endParaRPr lang="en-US" sz="1600" spc="-1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290"/>
              </a:spcBef>
            </a:pPr>
            <a:endParaRPr sz="1600" dirty="0">
              <a:latin typeface="Arial"/>
              <a:cs typeface="Arial"/>
            </a:endParaRPr>
          </a:p>
          <a:p>
            <a:pPr marL="862965" lvl="1" indent="-316865">
              <a:lnSpc>
                <a:spcPct val="100000"/>
              </a:lnSpc>
              <a:spcBef>
                <a:spcPts val="80"/>
              </a:spcBef>
              <a:buClr>
                <a:srgbClr val="585858"/>
              </a:buClr>
              <a:buFont typeface="Times New Roman"/>
              <a:buChar char="○"/>
              <a:tabLst>
                <a:tab pos="862965" algn="l"/>
              </a:tabLst>
            </a:pP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Grammar,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punctuation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spelling</a:t>
            </a:r>
            <a:r>
              <a:rPr sz="1400" spc="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1: </a:t>
            </a:r>
            <a:r>
              <a:rPr sz="1400" spc="-55" dirty="0">
                <a:solidFill>
                  <a:srgbClr val="283592"/>
                </a:solidFill>
                <a:latin typeface="Arial"/>
                <a:cs typeface="Arial"/>
              </a:rPr>
              <a:t>GPS)</a:t>
            </a:r>
            <a:r>
              <a:rPr sz="1400" spc="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283592"/>
                </a:solidFill>
                <a:latin typeface="Trebuchet MS"/>
                <a:cs typeface="Trebuchet MS"/>
              </a:rPr>
              <a:t>–</a:t>
            </a:r>
            <a:r>
              <a:rPr sz="1400" spc="-40" dirty="0">
                <a:solidFill>
                  <a:srgbClr val="28359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Monday </a:t>
            </a:r>
            <a:r>
              <a:rPr sz="1400" spc="5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spc="50" dirty="0">
                <a:solidFill>
                  <a:srgbClr val="283592"/>
                </a:solidFill>
                <a:latin typeface="Arial"/>
                <a:cs typeface="Arial"/>
              </a:rPr>
              <a:t>2</a:t>
            </a:r>
            <a:r>
              <a:rPr sz="1350" spc="75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79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6296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62965" algn="l"/>
              </a:tabLst>
            </a:pP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Grammar,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punctuation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400" spc="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spelling</a:t>
            </a:r>
            <a:r>
              <a:rPr sz="1400" spc="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2:</a:t>
            </a:r>
            <a:r>
              <a:rPr sz="1400" spc="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Spelling) </a:t>
            </a:r>
            <a:r>
              <a:rPr sz="1400" spc="180" dirty="0">
                <a:solidFill>
                  <a:srgbClr val="283592"/>
                </a:solidFill>
                <a:latin typeface="Trebuchet MS"/>
                <a:cs typeface="Trebuchet MS"/>
              </a:rPr>
              <a:t>–</a:t>
            </a:r>
            <a:r>
              <a:rPr sz="1400" spc="-25" dirty="0">
                <a:solidFill>
                  <a:srgbClr val="28359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Monday </a:t>
            </a:r>
            <a:r>
              <a:rPr sz="1400" spc="5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spc="50" dirty="0">
                <a:solidFill>
                  <a:srgbClr val="283592"/>
                </a:solidFill>
                <a:latin typeface="Arial"/>
                <a:cs typeface="Arial"/>
              </a:rPr>
              <a:t>2</a:t>
            </a:r>
            <a:r>
              <a:rPr sz="1350" spc="75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65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6296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62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Reading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185" dirty="0">
                <a:solidFill>
                  <a:srgbClr val="283592"/>
                </a:solidFill>
                <a:latin typeface="Trebuchet MS"/>
                <a:cs typeface="Trebuchet MS"/>
              </a:rPr>
              <a:t>–</a:t>
            </a:r>
            <a:r>
              <a:rPr sz="1400" spc="-65" dirty="0">
                <a:solidFill>
                  <a:srgbClr val="283592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Tuesday</a:t>
            </a:r>
            <a:r>
              <a:rPr sz="14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spc="50" dirty="0">
                <a:solidFill>
                  <a:srgbClr val="283592"/>
                </a:solidFill>
                <a:latin typeface="Arial"/>
                <a:cs typeface="Arial"/>
              </a:rPr>
              <a:t>3</a:t>
            </a:r>
            <a:r>
              <a:rPr sz="1350" spc="75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35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6296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62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Maths</a:t>
            </a:r>
            <a:r>
              <a:rPr sz="1400" spc="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1:</a:t>
            </a:r>
            <a:r>
              <a:rPr sz="1400" spc="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Arithmetic)</a:t>
            </a:r>
            <a:r>
              <a:rPr sz="1400" spc="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283592"/>
                </a:solidFill>
                <a:latin typeface="Trebuchet MS"/>
                <a:cs typeface="Trebuchet MS"/>
              </a:rPr>
              <a:t>–</a:t>
            </a:r>
            <a:r>
              <a:rPr sz="1400" spc="15" dirty="0">
                <a:solidFill>
                  <a:srgbClr val="28359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Wednesday</a:t>
            </a:r>
            <a:r>
              <a:rPr sz="1400" spc="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spc="55" dirty="0">
                <a:solidFill>
                  <a:srgbClr val="283592"/>
                </a:solidFill>
                <a:latin typeface="Arial"/>
                <a:cs typeface="Arial"/>
              </a:rPr>
              <a:t>4</a:t>
            </a:r>
            <a:r>
              <a:rPr sz="1350" spc="82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240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6296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62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Maths</a:t>
            </a:r>
            <a:r>
              <a:rPr sz="1400" spc="-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2: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Reasoning)</a:t>
            </a:r>
            <a:r>
              <a:rPr sz="1400" spc="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283592"/>
                </a:solidFill>
                <a:latin typeface="Trebuchet MS"/>
                <a:cs typeface="Trebuchet MS"/>
              </a:rPr>
              <a:t>–</a:t>
            </a:r>
            <a:r>
              <a:rPr sz="1400" spc="-35" dirty="0">
                <a:solidFill>
                  <a:srgbClr val="28359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Wednesday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spc="55" dirty="0">
                <a:solidFill>
                  <a:srgbClr val="283592"/>
                </a:solidFill>
                <a:latin typeface="Arial"/>
                <a:cs typeface="Arial"/>
              </a:rPr>
              <a:t>4</a:t>
            </a:r>
            <a:r>
              <a:rPr sz="1350" spc="82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65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sz="1400" dirty="0">
              <a:latin typeface="Arial"/>
              <a:cs typeface="Arial"/>
            </a:endParaRPr>
          </a:p>
          <a:p>
            <a:pPr marL="862965" lvl="1" indent="-316865">
              <a:lnSpc>
                <a:spcPct val="100000"/>
              </a:lnSpc>
              <a:buClr>
                <a:srgbClr val="585858"/>
              </a:buClr>
              <a:buFont typeface="Times New Roman"/>
              <a:buChar char="○"/>
              <a:tabLst>
                <a:tab pos="862965" algn="l"/>
              </a:tabLst>
            </a:pP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Maths</a:t>
            </a:r>
            <a:r>
              <a:rPr sz="14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(paper</a:t>
            </a:r>
            <a:r>
              <a:rPr sz="14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3:</a:t>
            </a:r>
            <a:r>
              <a:rPr sz="14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3592"/>
                </a:solidFill>
                <a:latin typeface="Arial"/>
                <a:cs typeface="Arial"/>
              </a:rPr>
              <a:t>Reasoning)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283592"/>
                </a:solidFill>
                <a:latin typeface="Trebuchet MS"/>
                <a:cs typeface="Trebuchet MS"/>
              </a:rPr>
              <a:t>–</a:t>
            </a:r>
            <a:r>
              <a:rPr sz="1400" spc="-65" dirty="0">
                <a:solidFill>
                  <a:srgbClr val="28359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83592"/>
                </a:solidFill>
                <a:latin typeface="Arial"/>
                <a:cs typeface="Arial"/>
              </a:rPr>
              <a:t>Thursday</a:t>
            </a:r>
            <a:r>
              <a:rPr sz="1400" spc="-1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83592"/>
                </a:solidFill>
                <a:latin typeface="Arial"/>
                <a:cs typeface="Arial"/>
              </a:rPr>
              <a:t>1</a:t>
            </a:r>
            <a:r>
              <a:rPr lang="en-US" sz="1400" spc="55" dirty="0">
                <a:solidFill>
                  <a:srgbClr val="283592"/>
                </a:solidFill>
                <a:latin typeface="Arial"/>
                <a:cs typeface="Arial"/>
              </a:rPr>
              <a:t>5</a:t>
            </a:r>
            <a:r>
              <a:rPr sz="1350" spc="82" baseline="24691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sz="1350" spc="150" baseline="24691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3592"/>
                </a:solidFill>
                <a:latin typeface="Arial"/>
                <a:cs typeface="Arial"/>
              </a:rPr>
              <a:t>May</a:t>
            </a:r>
            <a:endParaRPr lang="en-US" sz="1400" spc="-25" dirty="0">
              <a:solidFill>
                <a:srgbClr val="283592"/>
              </a:solidFill>
              <a:latin typeface="Arial"/>
              <a:cs typeface="Arial"/>
            </a:endParaRPr>
          </a:p>
          <a:p>
            <a:pPr marL="546100" lvl="1">
              <a:lnSpc>
                <a:spcPct val="100000"/>
              </a:lnSpc>
              <a:buClr>
                <a:srgbClr val="585858"/>
              </a:buClr>
              <a:tabLst>
                <a:tab pos="862965" algn="l"/>
              </a:tabLst>
            </a:pPr>
            <a:endParaRPr sz="1400" dirty="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1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latin typeface="Arial"/>
                <a:cs typeface="Arial"/>
              </a:rPr>
              <a:t>We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breakfast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8:</a:t>
            </a:r>
            <a:r>
              <a:rPr lang="en-US" sz="1600" dirty="0">
                <a:latin typeface="Arial"/>
                <a:cs typeface="Arial"/>
              </a:rPr>
              <a:t>00</a:t>
            </a:r>
            <a:r>
              <a:rPr sz="1600" dirty="0">
                <a:latin typeface="Arial"/>
                <a:cs typeface="Arial"/>
              </a:rPr>
              <a:t>am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school</a:t>
            </a:r>
            <a:endParaRPr lang="en-US" sz="1600" spc="-1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10"/>
              </a:spcBef>
              <a:buClr>
                <a:srgbClr val="585858"/>
              </a:buClr>
              <a:buSzPct val="112500"/>
              <a:tabLst>
                <a:tab pos="405765" algn="l"/>
              </a:tabLst>
            </a:pPr>
            <a:endParaRPr sz="1600" dirty="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latin typeface="Arial"/>
                <a:cs typeface="Arial"/>
              </a:rPr>
              <a:t>Tests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cannot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opened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before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begin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unless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early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arrangement</a:t>
            </a:r>
            <a:endParaRPr sz="160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295"/>
              </a:spcBef>
            </a:pPr>
            <a:r>
              <a:rPr sz="1600" dirty="0">
                <a:latin typeface="Arial"/>
                <a:cs typeface="Arial"/>
              </a:rPr>
              <a:t>has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agreed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DFE</a:t>
            </a:r>
            <a:endParaRPr lang="en-US" sz="1600" spc="-25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295"/>
              </a:spcBef>
            </a:pPr>
            <a:endParaRPr sz="1600" dirty="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405765" algn="l"/>
              </a:tabLst>
            </a:pPr>
            <a:r>
              <a:rPr sz="1600" dirty="0">
                <a:latin typeface="Arial"/>
                <a:cs typeface="Arial"/>
              </a:rPr>
              <a:t>Tests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classrooms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displays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covered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How</a:t>
            </a:r>
            <a:r>
              <a:rPr sz="2800" spc="-40" dirty="0"/>
              <a:t> </a:t>
            </a:r>
            <a:r>
              <a:rPr sz="2800" dirty="0"/>
              <a:t>is</a:t>
            </a:r>
            <a:r>
              <a:rPr sz="2800" spc="-40" dirty="0"/>
              <a:t> </a:t>
            </a:r>
            <a:r>
              <a:rPr sz="2800" dirty="0"/>
              <a:t>SATs</a:t>
            </a:r>
            <a:r>
              <a:rPr sz="2800" spc="-40" dirty="0"/>
              <a:t> </a:t>
            </a:r>
            <a:r>
              <a:rPr sz="2800" dirty="0"/>
              <a:t>week</a:t>
            </a:r>
            <a:r>
              <a:rPr sz="2800" spc="-35" dirty="0"/>
              <a:t> </a:t>
            </a:r>
            <a:r>
              <a:rPr sz="2800" spc="-10" dirty="0"/>
              <a:t>organised?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4850" y="787887"/>
            <a:ext cx="7990840" cy="17145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Some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divided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groups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ensure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properly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supported</a:t>
            </a:r>
            <a:r>
              <a:rPr sz="1600" spc="-25" dirty="0">
                <a:latin typeface="Arial"/>
                <a:cs typeface="Arial"/>
              </a:rPr>
              <a:t> and</a:t>
            </a:r>
            <a:endParaRPr sz="16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feel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secure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place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normal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school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hours,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under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exam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conditions.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After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completed,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papers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away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marked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externally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results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school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July.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Each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longer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minutes: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958" y="2760344"/>
            <a:ext cx="700405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95"/>
              </a:spcBef>
              <a:buClr>
                <a:srgbClr val="585858"/>
              </a:buClr>
              <a:buSzPct val="87500"/>
              <a:buFont typeface="Times New Roman"/>
              <a:buChar char="○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Spelling,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punctuation 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grammar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(paper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Grammar/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Punctuation)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Arial"/>
                <a:cs typeface="Arial"/>
              </a:rPr>
              <a:t>45 </a:t>
            </a:r>
            <a:r>
              <a:rPr sz="1600" spc="-10" dirty="0">
                <a:latin typeface="Arial"/>
                <a:cs typeface="Arial"/>
              </a:rPr>
              <a:t>minutes</a:t>
            </a: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SzPct val="87500"/>
              <a:buFont typeface="Times New Roman"/>
              <a:buChar char="○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Spelling,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punctuation 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grammar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(paper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Spelling)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585858"/>
              </a:buClr>
              <a:buFont typeface="Times New Roman"/>
              <a:buChar char="○"/>
            </a:pP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Clr>
                <a:srgbClr val="585858"/>
              </a:buClr>
              <a:buSzPct val="87500"/>
              <a:buFont typeface="Times New Roman"/>
              <a:buChar char="○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Reading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Arial"/>
                <a:cs typeface="Arial"/>
              </a:rPr>
              <a:t>60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minutes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585858"/>
              </a:buClr>
              <a:buFont typeface="Times New Roman"/>
              <a:buChar char="○"/>
            </a:pP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Clr>
                <a:srgbClr val="585858"/>
              </a:buClr>
              <a:buSzPct val="87500"/>
              <a:buFont typeface="Times New Roman"/>
              <a:buChar char="○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Maths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(paper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1: Arithmetic)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Arial"/>
                <a:cs typeface="Arial"/>
              </a:rPr>
              <a:t>30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minutes</a:t>
            </a: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Clr>
                <a:srgbClr val="585858"/>
              </a:buClr>
              <a:buSzPct val="87500"/>
              <a:buFont typeface="Times New Roman"/>
              <a:buChar char="○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Maths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(paper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2: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Reasoning)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Arial"/>
                <a:cs typeface="Arial"/>
              </a:rPr>
              <a:t>40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minutes</a:t>
            </a: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Clr>
                <a:srgbClr val="585858"/>
              </a:buClr>
              <a:buSzPct val="87500"/>
              <a:buFont typeface="Times New Roman"/>
              <a:buChar char="○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Maths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(paper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3: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Reasoning)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Arial"/>
                <a:cs typeface="Arial"/>
              </a:rPr>
              <a:t>40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minutes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48470" y="476961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Specific</a:t>
            </a:r>
            <a:r>
              <a:rPr sz="2400" spc="-55" dirty="0"/>
              <a:t> </a:t>
            </a:r>
            <a:r>
              <a:rPr sz="2400" dirty="0"/>
              <a:t>arrangements</a:t>
            </a:r>
            <a:r>
              <a:rPr sz="2400" spc="-55" dirty="0"/>
              <a:t> </a:t>
            </a:r>
            <a:r>
              <a:rPr sz="2400" dirty="0"/>
              <a:t>for</a:t>
            </a:r>
            <a:r>
              <a:rPr sz="2400" spc="-75" dirty="0"/>
              <a:t> </a:t>
            </a:r>
            <a:r>
              <a:rPr sz="2400" spc="-20" dirty="0"/>
              <a:t>SATs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4850" y="787887"/>
            <a:ext cx="8023859" cy="31172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Arial"/>
                <a:cs typeface="Arial"/>
              </a:rPr>
              <a:t>Children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additional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(who have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similar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support 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 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day-</a:t>
            </a:r>
            <a:r>
              <a:rPr sz="1600" spc="-20" dirty="0">
                <a:latin typeface="Arial"/>
                <a:cs typeface="Arial"/>
              </a:rPr>
              <a:t>to-</a:t>
            </a:r>
            <a:r>
              <a:rPr sz="1600" dirty="0">
                <a:latin typeface="Arial"/>
                <a:cs typeface="Arial"/>
              </a:rPr>
              <a:t>day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learning</a:t>
            </a:r>
            <a:r>
              <a:rPr sz="1600" spc="-25" dirty="0">
                <a:latin typeface="Arial"/>
                <a:cs typeface="Arial"/>
              </a:rPr>
              <a:t> 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school)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allotted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specific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arrangements,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including: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Additional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(extra)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time;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Tests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opened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early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0" dirty="0">
                <a:latin typeface="Arial"/>
                <a:cs typeface="Arial"/>
              </a:rPr>
              <a:t> modified;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adult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scribe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(write)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them;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Using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processors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independently;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adult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them;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prompts 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rest</a:t>
            </a:r>
            <a:r>
              <a:rPr sz="1600" spc="-10" dirty="0">
                <a:latin typeface="Arial"/>
                <a:cs typeface="Arial"/>
              </a:rPr>
              <a:t> breaks;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Arrangements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injured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tests.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Support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English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additional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850" y="4167022"/>
            <a:ext cx="7915909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1050" i="1" dirty="0">
                <a:latin typeface="Arial"/>
                <a:cs typeface="Arial"/>
              </a:rPr>
              <a:t>Pupils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with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EHCP</a:t>
            </a:r>
            <a:r>
              <a:rPr sz="1050" i="1" spc="-6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are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automatically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allowed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up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to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25%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additional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time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(except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for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the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spelling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paper,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which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is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not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strictly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timed).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spc="-25" dirty="0">
                <a:latin typeface="Arial"/>
                <a:cs typeface="Arial"/>
              </a:rPr>
              <a:t>All </a:t>
            </a:r>
            <a:r>
              <a:rPr sz="1050" i="1" dirty="0">
                <a:latin typeface="Arial"/>
                <a:cs typeface="Arial"/>
              </a:rPr>
              <a:t>access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arrangements </a:t>
            </a:r>
            <a:r>
              <a:rPr sz="1050" i="1" dirty="0">
                <a:latin typeface="Arial"/>
                <a:cs typeface="Arial"/>
              </a:rPr>
              <a:t>need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to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be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applied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for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using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statutory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format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and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are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not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always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successful.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During</a:t>
            </a:r>
            <a:r>
              <a:rPr sz="2800" spc="-60" dirty="0"/>
              <a:t> </a:t>
            </a:r>
            <a:r>
              <a:rPr sz="2800" dirty="0"/>
              <a:t>SATs</a:t>
            </a:r>
            <a:r>
              <a:rPr sz="2800" spc="-60" dirty="0"/>
              <a:t> </a:t>
            </a:r>
            <a:r>
              <a:rPr sz="2800" spc="-20" dirty="0"/>
              <a:t>week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81076" y="1080033"/>
            <a:ext cx="8114030" cy="2853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Please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ensure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school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every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during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week 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run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20" dirty="0">
                <a:latin typeface="Arial"/>
                <a:cs typeface="Arial"/>
              </a:rPr>
              <a:t>SATs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354965" marR="363220" indent="-342900">
              <a:lnSpc>
                <a:spcPct val="114999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Ensure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school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breakfast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children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from </a:t>
            </a:r>
            <a:r>
              <a:rPr sz="1600" dirty="0">
                <a:latin typeface="Arial"/>
                <a:cs typeface="Arial"/>
              </a:rPr>
              <a:t>8:</a:t>
            </a:r>
            <a:r>
              <a:rPr lang="en-US" sz="1600" dirty="0">
                <a:latin typeface="Arial"/>
                <a:cs typeface="Arial"/>
              </a:rPr>
              <a:t>00</a:t>
            </a:r>
            <a:r>
              <a:rPr sz="1600" dirty="0">
                <a:latin typeface="Arial"/>
                <a:cs typeface="Arial"/>
              </a:rPr>
              <a:t>am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school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Please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ensure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appointments,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holidays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booked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week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Clr>
                <a:srgbClr val="585858"/>
              </a:buClr>
              <a:buFont typeface="Times New Roman"/>
              <a:buChar char="●"/>
            </a:pP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If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poorly,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please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possible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as we will need to apply for a </a:t>
            </a:r>
            <a:r>
              <a:rPr sz="1600" dirty="0">
                <a:latin typeface="Arial"/>
                <a:cs typeface="Arial"/>
              </a:rPr>
              <a:t>timetable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variation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The</a:t>
            </a:r>
            <a:r>
              <a:rPr sz="2000" spc="-30" dirty="0"/>
              <a:t> </a:t>
            </a:r>
            <a:r>
              <a:rPr sz="2000" spc="-10" dirty="0"/>
              <a:t>results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7969250" cy="3916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Tests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externally.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marked,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given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following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scores: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raw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score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(total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achieved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paper);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scaled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score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judgement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</a:pPr>
            <a:r>
              <a:rPr sz="1600" dirty="0">
                <a:latin typeface="Arial"/>
                <a:cs typeface="Arial"/>
              </a:rPr>
              <a:t>After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external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convert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raw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score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scaled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score. </a:t>
            </a:r>
            <a:r>
              <a:rPr sz="1600" dirty="0">
                <a:latin typeface="Arial"/>
                <a:cs typeface="Arial"/>
              </a:rPr>
              <a:t>Even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though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same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questions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must</a:t>
            </a:r>
            <a:r>
              <a:rPr sz="1600" spc="-25" dirty="0">
                <a:latin typeface="Arial"/>
                <a:cs typeface="Arial"/>
              </a:rPr>
              <a:t> be </a:t>
            </a:r>
            <a:r>
              <a:rPr sz="1600" dirty="0">
                <a:latin typeface="Arial"/>
                <a:cs typeface="Arial"/>
              </a:rPr>
              <a:t>different.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means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difficulty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vary.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Scaled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scores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ensures</a:t>
            </a:r>
            <a:r>
              <a:rPr sz="1600" spc="-25" dirty="0">
                <a:latin typeface="Arial"/>
                <a:cs typeface="Arial"/>
              </a:rPr>
              <a:t> an </a:t>
            </a:r>
            <a:r>
              <a:rPr sz="1600" dirty="0">
                <a:latin typeface="Arial"/>
                <a:cs typeface="Arial"/>
              </a:rPr>
              <a:t>accurate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comparison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performance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Scaled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scores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range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120.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marL="12700" marR="220979">
              <a:lnSpc>
                <a:spcPct val="114999"/>
              </a:lnSpc>
              <a:spcBef>
                <a:spcPts val="5"/>
              </a:spcBef>
            </a:pP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scaled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score</a:t>
            </a:r>
            <a:r>
              <a:rPr sz="16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100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more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shows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the child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meeting</a:t>
            </a:r>
            <a:r>
              <a:rPr sz="16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National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Standard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83592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scaled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score</a:t>
            </a:r>
            <a:r>
              <a:rPr sz="16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110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more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shows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child</a:t>
            </a:r>
            <a:r>
              <a:rPr sz="1600" spc="-4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working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above</a:t>
            </a:r>
            <a:r>
              <a:rPr sz="1600" spc="-3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National</a:t>
            </a:r>
            <a:r>
              <a:rPr sz="1600" spc="-4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Standard.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Grammar,</a:t>
            </a:r>
            <a:r>
              <a:rPr spc="-45" dirty="0"/>
              <a:t> </a:t>
            </a:r>
            <a:r>
              <a:rPr dirty="0"/>
              <a:t>Punctuation</a:t>
            </a:r>
            <a:r>
              <a:rPr spc="-3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Spelling:</a:t>
            </a:r>
            <a:r>
              <a:rPr spc="-15" dirty="0"/>
              <a:t> </a:t>
            </a:r>
            <a:r>
              <a:rPr dirty="0"/>
              <a:t>Monday</a:t>
            </a:r>
            <a:r>
              <a:rPr spc="-35" dirty="0"/>
              <a:t> </a:t>
            </a:r>
            <a:r>
              <a:rPr dirty="0"/>
              <a:t>13</a:t>
            </a:r>
            <a:r>
              <a:rPr sz="1800" baseline="25462" dirty="0"/>
              <a:t>th</a:t>
            </a:r>
            <a:r>
              <a:rPr sz="1800" spc="202" baseline="25462" dirty="0"/>
              <a:t> </a:t>
            </a:r>
            <a:r>
              <a:rPr sz="1800" spc="-25" dirty="0"/>
              <a:t>May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04850" y="825449"/>
            <a:ext cx="7864475" cy="195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Grammar,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punctuation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spelling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consists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papers.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>
              <a:latin typeface="Arial"/>
              <a:cs typeface="Arial"/>
            </a:endParaRPr>
          </a:p>
          <a:p>
            <a:pPr marL="354965" marR="5080" indent="-342900">
              <a:lnSpc>
                <a:spcPct val="114999"/>
              </a:lnSpc>
              <a:spcBef>
                <a:spcPts val="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Paper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focuses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three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elements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(grammar,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punctuation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spelling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GPS).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paper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45</a:t>
            </a:r>
            <a:r>
              <a:rPr sz="1600" spc="-25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minutes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  <a:buClr>
                <a:srgbClr val="585858"/>
              </a:buClr>
              <a:buFont typeface="Times New Roman"/>
              <a:buChar char="●"/>
            </a:pPr>
            <a:endParaRPr sz="1600">
              <a:latin typeface="Arial"/>
              <a:cs typeface="Arial"/>
            </a:endParaRPr>
          </a:p>
          <a:p>
            <a:pPr marL="354965" marR="290830" indent="-342900">
              <a:lnSpc>
                <a:spcPct val="114999"/>
              </a:lnSpc>
              <a:spcBef>
                <a:spcPts val="5"/>
              </a:spcBef>
              <a:buClr>
                <a:srgbClr val="585858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Paper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consists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spelling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only.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should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approximately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3592"/>
                </a:solidFill>
                <a:latin typeface="Arial"/>
                <a:cs typeface="Arial"/>
              </a:rPr>
              <a:t>15</a:t>
            </a:r>
            <a:r>
              <a:rPr sz="1600" spc="-30" dirty="0">
                <a:solidFill>
                  <a:srgbClr val="2835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3592"/>
                </a:solidFill>
                <a:latin typeface="Arial"/>
                <a:cs typeface="Arial"/>
              </a:rPr>
              <a:t>minutes</a:t>
            </a:r>
            <a:r>
              <a:rPr sz="1600" spc="-10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although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amount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20" dirty="0">
                <a:latin typeface="Arial"/>
                <a:cs typeface="Arial"/>
              </a:rPr>
              <a:t>time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65B3936C7AA458C2C84487388C7F3" ma:contentTypeVersion="13" ma:contentTypeDescription="Create a new document." ma:contentTypeScope="" ma:versionID="4bdad69d6d9128df4f0e2e43f44b885f">
  <xsd:schema xmlns:xsd="http://www.w3.org/2001/XMLSchema" xmlns:xs="http://www.w3.org/2001/XMLSchema" xmlns:p="http://schemas.microsoft.com/office/2006/metadata/properties" xmlns:ns3="b4801086-57e1-4602-bf7c-e65889d3bbb6" targetNamespace="http://schemas.microsoft.com/office/2006/metadata/properties" ma:root="true" ma:fieldsID="6a34aa0846215e9489aca74a07484ed7" ns3:_="">
    <xsd:import namespace="b4801086-57e1-4602-bf7c-e65889d3bb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01086-57e1-4602-bf7c-e65889d3b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801086-57e1-4602-bf7c-e65889d3bbb6" xsi:nil="true"/>
  </documentManagement>
</p:properties>
</file>

<file path=customXml/itemProps1.xml><?xml version="1.0" encoding="utf-8"?>
<ds:datastoreItem xmlns:ds="http://schemas.openxmlformats.org/officeDocument/2006/customXml" ds:itemID="{DAB6372C-C977-4AE5-BFA3-9FBB360FB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01086-57e1-4602-bf7c-e65889d3b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1A4F0B-00EE-4269-B075-96EBCEF8D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EC182-EA31-4F85-9903-D7E323DA8CC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4801086-57e1-4602-bf7c-e65889d3bbb6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1912</Words>
  <Application>Microsoft Office PowerPoint</Application>
  <PresentationFormat>On-screen Show (16:9)</PresentationFormat>
  <Paragraphs>257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Wingdings</vt:lpstr>
      <vt:lpstr>Office Theme</vt:lpstr>
      <vt:lpstr>Parent/carers information meeting Year 6 SATs 2024 – 25</vt:lpstr>
      <vt:lpstr>Aims of todays session</vt:lpstr>
      <vt:lpstr>What are the SATs?</vt:lpstr>
      <vt:lpstr>How is SATs week organised?</vt:lpstr>
      <vt:lpstr>How is SATs week organised?</vt:lpstr>
      <vt:lpstr>Specific arrangements for SATs</vt:lpstr>
      <vt:lpstr>During SATs week</vt:lpstr>
      <vt:lpstr>The results</vt:lpstr>
      <vt:lpstr>Grammar, Punctuation and Spelling: Monday 13th May</vt:lpstr>
      <vt:lpstr>Grammar, Punctuation and Spelling: Paper 1 (GPS)</vt:lpstr>
      <vt:lpstr>Grammar, Punctuation and Spelling: Paper 1 (GPS)</vt:lpstr>
      <vt:lpstr>Grammar, Punctuation and Spelling: Paper 2 (spelling)</vt:lpstr>
      <vt:lpstr>How can you support spelling, grammar and punctuation at home?</vt:lpstr>
      <vt:lpstr>Reading: Tuesday 14th May</vt:lpstr>
      <vt:lpstr>PowerPoint Presentation</vt:lpstr>
      <vt:lpstr>PowerPoint Presentation</vt:lpstr>
      <vt:lpstr>PowerPoint Presentation</vt:lpstr>
      <vt:lpstr>How can you support Reading at home?</vt:lpstr>
      <vt:lpstr>Maths: Wednesday 15th May and Thursday 16th May</vt:lpstr>
      <vt:lpstr>Maths Paper 1 (Arithmetic)</vt:lpstr>
      <vt:lpstr>Maths Paper 1 (Arithmetic)</vt:lpstr>
      <vt:lpstr>Maths Papers 2 and 3 (Reasoning)</vt:lpstr>
      <vt:lpstr>PowerPoint Presentation</vt:lpstr>
      <vt:lpstr>PowerPoint Presentation</vt:lpstr>
      <vt:lpstr>How can you support your child at home?</vt:lpstr>
      <vt:lpstr>Things to remember about SATs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SATs 2022 Presentation for Parents, Carers &amp; Guardians</dc:title>
  <dc:creator>K Bradbury</dc:creator>
  <cp:lastModifiedBy>Daisy Slater</cp:lastModifiedBy>
  <cp:revision>2</cp:revision>
  <dcterms:created xsi:type="dcterms:W3CDTF">2024-10-08T06:42:43Z</dcterms:created>
  <dcterms:modified xsi:type="dcterms:W3CDTF">2024-10-08T06:58:35Z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2024-10-08T00:00:00Z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0x0101002DE65B3936C7AA458C2C84487388C7F3</vt:lpwstr>
  </property>
</Properties>
</file>