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37FF"/>
    <a:srgbClr val="FFBA2A"/>
    <a:srgbClr val="BCFF31"/>
    <a:srgbClr val="26F3FF"/>
    <a:srgbClr val="2BCA13"/>
    <a:srgbClr val="E719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05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551B7-602C-458F-8773-7D9172BEB02D}" type="datetimeFigureOut">
              <a:rPr lang="en-US" smtClean="0"/>
              <a:pPr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F854-DE75-43E4-A2D6-09BF6C9AC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41288" y="271463"/>
            <a:ext cx="8678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/>
              <a:t>Bridgemere CE Primary Curriculum   Year Group: Class One	      Term :  Spring 1</a:t>
            </a:r>
          </a:p>
        </p:txBody>
      </p:sp>
      <p:sp>
        <p:nvSpPr>
          <p:cNvPr id="5" name="Round Single Corner Rectangle 25"/>
          <p:cNvSpPr>
            <a:spLocks noChangeArrowheads="1"/>
          </p:cNvSpPr>
          <p:nvPr/>
        </p:nvSpPr>
        <p:spPr bwMode="auto">
          <a:xfrm>
            <a:off x="3980221" y="764704"/>
            <a:ext cx="2463987" cy="792063"/>
          </a:xfrm>
          <a:custGeom>
            <a:avLst/>
            <a:gdLst>
              <a:gd name="T0" fmla="*/ 2087563 w 2284412"/>
              <a:gd name="T1" fmla="*/ 0 h 355600"/>
              <a:gd name="T2" fmla="*/ 0 w 2284412"/>
              <a:gd name="T3" fmla="*/ 249237 h 355600"/>
              <a:gd name="T4" fmla="*/ 2087563 w 2284412"/>
              <a:gd name="T5" fmla="*/ 498475 h 355600"/>
              <a:gd name="T6" fmla="*/ 4175125 w 2284412"/>
              <a:gd name="T7" fmla="*/ 249237 h 355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0 w 2284412"/>
              <a:gd name="T13" fmla="*/ 0 h 355600"/>
              <a:gd name="T14" fmla="*/ 2267053 w 2284412"/>
              <a:gd name="T15" fmla="*/ 355600 h 355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84412" h="355600">
                <a:moveTo>
                  <a:pt x="0" y="0"/>
                </a:moveTo>
                <a:lnTo>
                  <a:pt x="2225144" y="0"/>
                </a:lnTo>
                <a:lnTo>
                  <a:pt x="2225144" y="-1"/>
                </a:lnTo>
                <a:cubicBezTo>
                  <a:pt x="2257876" y="-1"/>
                  <a:pt x="2284412" y="26535"/>
                  <a:pt x="2284412" y="59268"/>
                </a:cubicBezTo>
                <a:lnTo>
                  <a:pt x="2284412" y="355600"/>
                </a:lnTo>
                <a:lnTo>
                  <a:pt x="0" y="355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FF0000"/>
            </a:solidFill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GB" sz="1600" b="1" dirty="0">
                <a:solidFill>
                  <a:schemeClr val="tx1"/>
                </a:solidFill>
                <a:ea typeface="+mn-ea"/>
              </a:rPr>
              <a:t>Dream BIG </a:t>
            </a:r>
            <a:endParaRPr lang="en-GB" sz="1400" b="1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10" name="Snip Diagonal Corner Rectangle 10"/>
          <p:cNvSpPr>
            <a:spLocks noChangeArrowheads="1"/>
          </p:cNvSpPr>
          <p:nvPr/>
        </p:nvSpPr>
        <p:spPr bwMode="auto">
          <a:xfrm>
            <a:off x="4602885" y="4890170"/>
            <a:ext cx="1847102" cy="415480"/>
          </a:xfrm>
          <a:custGeom>
            <a:avLst/>
            <a:gdLst>
              <a:gd name="T0" fmla="*/ 2084387 w 2055812"/>
              <a:gd name="T1" fmla="*/ 127001 h 252947"/>
              <a:gd name="T2" fmla="*/ 1042194 w 2055812"/>
              <a:gd name="T3" fmla="*/ 254000 h 252947"/>
              <a:gd name="T4" fmla="*/ 0 w 2055812"/>
              <a:gd name="T5" fmla="*/ 127001 h 252947"/>
              <a:gd name="T6" fmla="*/ 1042194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Personal, Social and Emotional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586242" y="5305650"/>
            <a:ext cx="1854979" cy="14157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i="1" dirty="0">
                <a:solidFill>
                  <a:schemeClr val="tx1"/>
                </a:solidFill>
                <a:latin typeface="Calibri" pitchFamily="34" charset="0"/>
              </a:rPr>
              <a:t>Characteristics- bravery, strength, kindness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My Happy Mind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Celebrate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Appreciate 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2" name="Snip Diagonal Corner Rectangle 15"/>
          <p:cNvSpPr>
            <a:spLocks noChangeArrowheads="1"/>
          </p:cNvSpPr>
          <p:nvPr/>
        </p:nvSpPr>
        <p:spPr bwMode="auto">
          <a:xfrm>
            <a:off x="2439352" y="2027849"/>
            <a:ext cx="2055812" cy="287337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E719C5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  <a:latin typeface="+mn-lt"/>
                <a:ea typeface="+mn-ea"/>
              </a:rPr>
              <a:t>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436619" y="2309654"/>
            <a:ext cx="2057400" cy="8117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100" dirty="0">
                <a:solidFill>
                  <a:srgbClr val="000000"/>
                </a:solidFill>
                <a:latin typeface="Calibri" pitchFamily="34" charset="0"/>
              </a:rPr>
              <a:t>Speical Places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y-GB" sz="1200" dirty="0">
                <a:solidFill>
                  <a:srgbClr val="000000"/>
                </a:solidFill>
                <a:latin typeface="Calibri" pitchFamily="34" charset="0"/>
              </a:rPr>
              <a:t>Hinduism Islam</a:t>
            </a:r>
          </a:p>
        </p:txBody>
      </p:sp>
      <p:sp>
        <p:nvSpPr>
          <p:cNvPr id="14" name="Snip Diagonal Corner Rectangle 18"/>
          <p:cNvSpPr>
            <a:spLocks noChangeArrowheads="1"/>
          </p:cNvSpPr>
          <p:nvPr/>
        </p:nvSpPr>
        <p:spPr bwMode="auto">
          <a:xfrm>
            <a:off x="86112" y="4014036"/>
            <a:ext cx="2173536" cy="355600"/>
          </a:xfrm>
          <a:custGeom>
            <a:avLst/>
            <a:gdLst>
              <a:gd name="T0" fmla="*/ 2055813 w 2055812"/>
              <a:gd name="T1" fmla="*/ 177801 h 252947"/>
              <a:gd name="T2" fmla="*/ 1027907 w 2055812"/>
              <a:gd name="T3" fmla="*/ 355600 h 252947"/>
              <a:gd name="T4" fmla="*/ 0 w 2055812"/>
              <a:gd name="T5" fmla="*/ 177801 h 252947"/>
              <a:gd name="T6" fmla="*/ 1027907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66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>
              <a:defRPr/>
            </a:pPr>
            <a:r>
              <a:rPr lang="en-GB" sz="1200" dirty="0">
                <a:solidFill>
                  <a:srgbClr val="FFFFFF"/>
                </a:solidFill>
                <a:latin typeface="+mn-lt"/>
                <a:ea typeface="+mn-ea"/>
              </a:rPr>
              <a:t>P</a:t>
            </a:r>
            <a:r>
              <a:rPr lang="en-GB" sz="1200" dirty="0">
                <a:solidFill>
                  <a:srgbClr val="FFFFFF"/>
                </a:solidFill>
              </a:rPr>
              <a:t>hysical Development</a:t>
            </a:r>
            <a:endParaRPr lang="en-GB" sz="1200" dirty="0">
              <a:solidFill>
                <a:srgbClr val="FFFFFF"/>
              </a:solidFill>
              <a:latin typeface="+mn-lt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112" y="4389678"/>
            <a:ext cx="2201547" cy="23316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Dance with Ruskin High School</a:t>
            </a:r>
          </a:p>
          <a:p>
            <a:pPr algn="ctr" defTabSz="457200"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US" sz="10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Fine motor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Zips, coats, wellington boots, wetsuits </a:t>
            </a: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Gross Motor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Outdoor equipment  </a:t>
            </a: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GB" sz="10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43115" y="3792269"/>
            <a:ext cx="2483657" cy="29290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endParaRPr lang="en-US" sz="12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2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to Write </a:t>
            </a:r>
          </a:p>
          <a:p>
            <a:pPr algn="ctr" defTabSz="457200">
              <a:defRPr/>
            </a:pPr>
            <a:endParaRPr lang="en-US" sz="1200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Little Red- Bethan </a:t>
            </a:r>
            <a:r>
              <a:rPr lang="en-US" sz="1200" i="1" dirty="0" err="1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Wollvin</a:t>
            </a:r>
            <a:endParaRPr lang="en-US" sz="12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Write a version of Little Red </a:t>
            </a: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Instructions- how to make a trap for a baddie</a:t>
            </a: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Read Write Inc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Set One- Special Friends </a:t>
            </a: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Get Well Card for Grannie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rPr>
              <a:t>A shopping list for Grannie</a:t>
            </a:r>
            <a:endParaRPr lang="en-GB" sz="1200" i="1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6516218" y="655405"/>
            <a:ext cx="2520278" cy="2637199"/>
            <a:chOff x="6473413" y="1230879"/>
            <a:chExt cx="2517393" cy="4925198"/>
          </a:xfrm>
        </p:grpSpPr>
        <p:sp>
          <p:nvSpPr>
            <p:cNvPr id="19" name="Rectangle 18"/>
            <p:cNvSpPr/>
            <p:nvPr/>
          </p:nvSpPr>
          <p:spPr>
            <a:xfrm>
              <a:off x="6473413" y="1870847"/>
              <a:ext cx="2517393" cy="428523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NCETM Mastering Number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Subitising to 5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Staircase pattern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Composition of 5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Composition of 6 and 7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Equal sets </a:t>
              </a:r>
            </a:p>
            <a:p>
              <a:pPr algn="ctr" defTabSz="457200">
                <a:defRPr/>
              </a:pPr>
              <a:endParaRPr lang="en-US" sz="12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White Rose Maths- SSM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Comparing mass, capacity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Making pairs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Length and height</a:t>
              </a:r>
            </a:p>
            <a:p>
              <a:pPr algn="ctr" defTabSz="457200"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Time</a:t>
              </a:r>
            </a:p>
            <a:p>
              <a:pPr algn="ctr" defTabSz="457200">
                <a:defRPr/>
              </a:pPr>
              <a:endParaRPr lang="en-US" sz="12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Comparing mass, capacity</a:t>
              </a:r>
            </a:p>
            <a:p>
              <a:pPr algn="ctr" defTabSz="457200"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Length and height</a:t>
              </a:r>
            </a:p>
            <a:p>
              <a:pPr algn="ctr" defTabSz="457200">
                <a:defRPr/>
              </a:pPr>
              <a:r>
                <a:rPr lang="en-US" sz="1200" i="1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Time</a:t>
              </a:r>
            </a:p>
            <a:p>
              <a:pPr algn="ctr" defTabSz="457200">
                <a:defRPr/>
              </a:pPr>
              <a:endParaRPr lang="en-US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 </a:t>
              </a:r>
            </a:p>
            <a:p>
              <a:pPr algn="ctr" defTabSz="457200">
                <a:defRPr/>
              </a:pPr>
              <a:r>
                <a:rPr lang="en-US" sz="1000" dirty="0">
                  <a:solidFill>
                    <a:schemeClr val="tx1"/>
                  </a:solidFill>
                  <a:latin typeface="Calibri" pitchFamily="34" charset="0"/>
                  <a:ea typeface="ＭＳ Ｐゴシック" pitchFamily="34" charset="-128"/>
                </a:rPr>
                <a:t> </a:t>
              </a:r>
            </a:p>
            <a:p>
              <a:pPr algn="ctr" defTabSz="457200">
                <a:defRPr/>
              </a:pPr>
              <a:endParaRPr lang="en-GB" sz="1000" dirty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endParaRPr>
            </a:p>
          </p:txBody>
        </p:sp>
        <p:sp>
          <p:nvSpPr>
            <p:cNvPr id="20" name="Snip Diagonal Corner Rectangle 6"/>
            <p:cNvSpPr>
              <a:spLocks noChangeArrowheads="1"/>
            </p:cNvSpPr>
            <p:nvPr/>
          </p:nvSpPr>
          <p:spPr bwMode="auto">
            <a:xfrm>
              <a:off x="6473413" y="1230879"/>
              <a:ext cx="2517393" cy="672422"/>
            </a:xfrm>
            <a:custGeom>
              <a:avLst/>
              <a:gdLst>
                <a:gd name="T0" fmla="*/ 2114550 w 2055812"/>
                <a:gd name="T1" fmla="*/ 394731 h 252947"/>
                <a:gd name="T2" fmla="*/ 1057275 w 2055812"/>
                <a:gd name="T3" fmla="*/ 789459 h 252947"/>
                <a:gd name="T4" fmla="*/ 0 w 2055812"/>
                <a:gd name="T5" fmla="*/ 394731 h 252947"/>
                <a:gd name="T6" fmla="*/ 1057275 w 2055812"/>
                <a:gd name="T7" fmla="*/ 0 h 252947"/>
                <a:gd name="T8" fmla="*/ 0 60000 65536"/>
                <a:gd name="T9" fmla="*/ 5898240 60000 65536"/>
                <a:gd name="T10" fmla="*/ 11796480 60000 65536"/>
                <a:gd name="T11" fmla="*/ 17694720 60000 65536"/>
                <a:gd name="T12" fmla="*/ 21079 w 2055812"/>
                <a:gd name="T13" fmla="*/ 21079 h 252947"/>
                <a:gd name="T14" fmla="*/ 2034733 w 2055812"/>
                <a:gd name="T15" fmla="*/ 231868 h 25294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55812" h="252947">
                  <a:moveTo>
                    <a:pt x="0" y="0"/>
                  </a:moveTo>
                  <a:lnTo>
                    <a:pt x="2013653" y="0"/>
                  </a:lnTo>
                  <a:lnTo>
                    <a:pt x="2055812" y="42159"/>
                  </a:lnTo>
                  <a:lnTo>
                    <a:pt x="2055812" y="252947"/>
                  </a:lnTo>
                  <a:lnTo>
                    <a:pt x="42159" y="252947"/>
                  </a:lnTo>
                  <a:lnTo>
                    <a:pt x="0" y="2107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90"/>
            </a:solidFill>
            <a:ln>
              <a:noFill/>
            </a:ln>
            <a:effectLst>
              <a:outerShdw blurRad="63500" dist="23000" dir="5400000" rotWithShape="0">
                <a:srgbClr val="000000">
                  <a:alpha val="34998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0" anchor="ctr"/>
            <a:lstStyle/>
            <a:p>
              <a:pPr algn="ctr" defTabSz="457200"/>
              <a:r>
                <a:rPr lang="en-GB" sz="1200" dirty="0">
                  <a:solidFill>
                    <a:srgbClr val="FFFFFF"/>
                  </a:solidFill>
                  <a:latin typeface="Calibri" charset="0"/>
                </a:rPr>
                <a:t>Maths</a:t>
              </a:r>
            </a:p>
          </p:txBody>
        </p: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2290763" y="225425"/>
            <a:ext cx="4562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900"/>
              <a:t>.</a:t>
            </a:r>
          </a:p>
        </p:txBody>
      </p:sp>
      <p:sp>
        <p:nvSpPr>
          <p:cNvPr id="22" name="Snip Diagonal Corner Rectangle 6"/>
          <p:cNvSpPr>
            <a:spLocks noChangeArrowheads="1"/>
          </p:cNvSpPr>
          <p:nvPr/>
        </p:nvSpPr>
        <p:spPr bwMode="auto">
          <a:xfrm>
            <a:off x="6515012" y="3417609"/>
            <a:ext cx="2503153" cy="360015"/>
          </a:xfrm>
          <a:custGeom>
            <a:avLst/>
            <a:gdLst>
              <a:gd name="T0" fmla="*/ 2055812 w 2055812"/>
              <a:gd name="T1" fmla="*/ 360364 h 252947"/>
              <a:gd name="T2" fmla="*/ 1027906 w 2055812"/>
              <a:gd name="T3" fmla="*/ 720725 h 252947"/>
              <a:gd name="T4" fmla="*/ 0 w 2055812"/>
              <a:gd name="T5" fmla="*/ 360364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FFBA2A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/>
            <a:r>
              <a:rPr lang="en-GB" sz="1200" dirty="0">
                <a:solidFill>
                  <a:srgbClr val="FFFFFF"/>
                </a:solidFill>
                <a:latin typeface="Calibri" charset="0"/>
              </a:rPr>
              <a:t>Literacy </a:t>
            </a:r>
          </a:p>
        </p:txBody>
      </p:sp>
      <p:sp>
        <p:nvSpPr>
          <p:cNvPr id="30722" name="AutoShape 2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24" name="AutoShape 4" descr="data:image/jpeg;base64,/9j/4AAQSkZJRgABAQAAAQABAAD/2wCEAAkGBwgHBhQIBwgWFRUXFh0aFxYXFx8gGBocIB0ZIRoVGxgkHigiIx0xHCAVJD0rJSkrLi4uIB81ODMtNzQuMCsBCgoKDg0OGxAQGzcmICQ3MjEyLzc2LzE0NTcwMjc0LDQ0MC4sLSw0LC0vMCwvLzQ0LC0sLCw3LCwsLC00NC8sNv/AABEIAJ8BPgMBEQACEQEDEQH/xAAcAAEAAgMBAQEAAAAAAAAAAAAABQgEBgcBAgP/xABCEAACAQIDAwkEBwYFBQAAAAAAAQIDBAUGERIhcwciMTU2QVFhshOBkaEUMlJicbHCFXKSosHwFkJ0gtEjJDNDU//EABsBAQACAwEBAAAAAAAAAAAAAAAEBQMGBwIB/8QANxEBAAEDAQQHBwMEAgMAAAAAAAECAwQRBSExcRIyMzRBUbEGE2GBkaHBItHwFEJSYiThFUNy/9oADAMBAAIRAxEAPwDUTXXZgAAAAAAAABm4J1zQ4sPUj1b68I2X3e5yn0WSNgciAAAAAAAAAAAAAAAAAAAAAQmduyV1wpGHI7KpY7I79a5wr2UbqoAAAAAAAAAAAAAAAAAAAADNwTrmhxYepHq314Rsvu9zlPoskbA5EAAAAAAAAAPJSjCO1OWi8WH2ImZ0h6HwAAAAAAAAAQmduyV1wpGHI7KpY7I79a5wr2UbqoAAAAAAAAAAAAAAAAAAAADNwTrmhxYepHq314Rsvu9zlPoskbA5EAAAAAAAAAObcruYHRoRwS2nvlpOpp3RT5sfe1r7l4lfm3dI6ENu9l9n9KqcquN0bo5+M/KN3znybPkTHv2/gEa9SX/UhzKn7y/ze9aP8dV3EnHu+8o18VNtnA/o8maY6s745eXy4NiM6qAAAAAAAAITO3ZK64UjDkdlUsdkd+tc4V7KN1UAAAAAAAAAAAAAAAAAAAABm4J1zQ4sPUj1b68I2X3e5yn0WSNgciAAAAAAAAMXFL+hheHVL66lpGEW35+CXm3oveea64opmqWfGsV5F2m1RxmdP5yV1xbEK+K4lUv7p86ctX5eEV5JaL3FDXXNdU1S6vjY9GPaptUcIj+fVPcneP8A7Cx9KtPSlV0hU8F9mfufybM2Ld93Xv4Srdu7P/q8aejH6qd8fmPn66O7F05mAAAAAAAAQmduyV1wpGHI7KpY7I79a5wr2UbqoAAAAAAAAAAAAAAAAAAAADNwTrmhxYepHq314Rsvu9zlPoskbA5EAAAAABi4pbfTMNq2uv14Sj8U1qea46VMwzY933V6mvymJ+kuP5d5R8VwvShiK9vTW7nPSovwn3/7tfxRVWsyujdVvhvuf7OY2R+q1+ir4cPp+30e57zzHMVrCysKMoU09qe1prJ9y0Ta2Vvfm9OjQZOV7yOjTwNjbDnCrm7dmJq4Rp4fXxn+cWkkRsYB0vBOVCFlgkba/s51KsI7KkmtmSX1XJvenppruevSWFvN6NGlUb2n5nsvN3Imu3XEUzv08Y89PDTy3x5MPB8z4vmzN9vbXNbYpe02vZQ3R0gnLnd8vqrp3eSPFF6u9diJ4JGVszG2dg3K6I1q006U8d+7d5cfB2AtWggAAAAAQmduyV1wpGHI7KpY7I79a5wr2UbqoAAAAAAAAAAAAAAAAAAAADNwTrmhxYepHq314Rsvu9zlPoskbA5EAAAAAAArpmm0djmO4ttnTSrLT8G24/Joob1PRuTDrOzrvvcS3X5xH18fuizGmgAABvnI9aOtmKdy47qdJ/GTSXy2ybg063Jnyax7U3eji00f5T9oj99HYy1aAAAAAABCZ27JXXCkYcjsqljsjv1rnCvZRuqgAAAAAAAAAAAAAAAAAAAAM3BOuaHFh6kerfXhGy+73OU+iyRsDkQAAAANZwnOFnf5jr4LNqMoTcab7p7K5y/eUlL8UR6Mimq5NC4ytj3bOJbyY3xMaz8NeHy00+bZiQp3EeVi0Vtm6VVf+ynCf5x/SU+bTpd183RvZq708GKf8ZmPz+WnEVsAAAAdZ5GLRQwy4vPtVFD+GOv6yzwKf0zLRfay7ret2/KJn6z/ANOitpLVsntTje1vAc32mOZgrYbZ7404Jxn9tp6Ta+7vhp72R7eRTcrmmPBcZuyLuJi0XrnGqd8eXl8+OrZSQpwAAAhM7dkrrhSMOR2VSx2R361zhXso3VQAAAAAAAAAAAAAAAAAAAAGbgnXNDiw9SPVvrwjZfd7nKfRZI2ByIA0flSucTwyxo4lhd5OnszcJqL3NSWqco9D0cWt/iQ8yqumIqplsns5ax79yuzeoidY1jX4cdJ4+P2aZY8puYLbRXDp1V96Gj+MWl8iJTm3I472wXvZnCr6utPKf31TkOVpO2l7TCNJ6c3SprHXz5qaXxM39fu6qtn2Snpxpd3eO7f6uZ/SK30j6T7R7e1tbSej2tddrXx13lfrOurcfd09DoabuGnwdr5P84QzBafRbySVxBb/AL6+2l4+K/tW+Nke8jSeLnW29jzh1+8t9nP2+H7IDlptHpbXkV9uDf8AC4/rMGfT1ZWnsld7W3yn8T+HLyuboAAAHeOTa0dpk6gpLfLam/8AdJ6fy7JdYlOlqHMtv3feZ9enhpH0jf8AfVqPKZnP27lgmE1eb0Vpp/W8aafh4+PR0a6xcvJ1/RT8177P7G6GmVfjf/bHl8efl5ceWlZXxqpl/GoYhCG0lqpR102otaNa/B/ikQ7Nz3dcVNi2jhRmY9VmZ014T5TDeL7lam9Vh+FJeDqT1/lSX5kyrP8A8Ya3Z9ko/wDbc+kfmf2a9fcouZLvdC6jTXhTgvzer+ZgqzLs+Oi1s+zuBb409LnP7aR9nW8oU7mnlug76vKdSUNuUptuWsudpv8ABNL3FpYifdxrxaLtSq3OXX7uIimJ0iI4bt334pgyoCEzt2SuuFIw5HZVLHZHfrXOFeyjdVAAAAAAAAAAAAAAAAAAAAAZuCdc0OLD1I9W+vCNl93ucp9FkjYHIgCEzph/7TyvcWyjq9hyj47Uecl72tPeYcijpW5hY7JyPcZluvw10nlO6fVXso3VQAB+1nd17G6jdWlVxnF6xkulM+01TTOsMd21Rdom3XGsTxhsOa86XeZbGna3NtGGw9puLfOlppro+hb3u3me9kzdiImFTs3YtvBuVXKKpnXdv8I/LWCOugAAA23/AB9icMtRwa2pxg4x2Papva2V3Jdz03a/DQk/1Vfu+hH1UP8A4DHnLnJrnXWdej4a/mPh6tSIy+AAGdgdg8TxijYpfXqRi9O5a85+5as926enVFKNmX4sWK7v+MTP7fdZCKUY7MVuRfuRzOu+XofEJnbsldcKRhyOyqWOyO/WucK9lG6qAAAAAAAAAAAAAAAAAAAAAzcE65ocWHqR6t9eEbL7vc5T6LJGwORAHzUnCnTc6skklvb6NPMS+0xMzpHFWvFKdCliVWlZz2qaqSUGnqnFSey9fw0NfriIqmI4Ov49VdVmiq5GlUxGvPTexjyzAAAAAAAAAAAAAbfyVq1/xbGpd1VFxhJ09XprN6R0XnsufwJWHp73eoPaSbn9DMURrrMa8uPrEO4Fw5wAQmduyV1wpGHI7KpY7I79a5wr2UbqoAAAAAAAAAAAAAAAAAAAADNwTrmhxYepHq314Rsvu9zlPoskbA5EAcy5UMBxyvrfW93OtQW90v8A5+aiklKPnpqu/Xeyuy7Vyf1ROseTcfZ3PxKNLVVMU1/5efznhPw4T4eTlpXN1AAAAAAAAAAAAAAfdCjVuKyo0KblKT0UYrVt+CQiJmdIeK66aKZqqnSI8XdMh4PjGFYbpjOISm2t1JtNU/La6dfJPZXn0lzjW66Kf1z8nNds5mLkXf8Aj0RGn93DX5cPtrybQSVMhM7dkrrhSMOR2VSx2R361zhXso3VQAAAAAAAAAAAAAAAAAAAAGbgnXNDiw9SPVvrwjZfd7nKfRZI2ByIAAc8zvyeU75yxDAoKNTplS6Iz84+Evk/Lvg5GJFX6qOPk2vZHtDVa0s5M60+FXjHPzj7x8XJatKpRqulWpuMk9HFrRp96a8SrmJjdLeaaqaoiqmdYl8h6AAAAAAAAAADOwfCb3Gr5WeH0XKT6fCK75Sfcj3RbqrnSlGysu1i25uXZ0j1+EfF2vJ+TbLLdH2n/krNc6o10fdgu5fN/JW9jHptR8XOtq7Zu51WnCiOEfmfj9o+7ZiQpwCEzt2SuuFIw5HZVLHZHfrXOFeyjdVAAAAAAAAAAAAAAAAAAAAAZuCdc0OLD1I9W+vCNl93ucp9FkjYHIgAAA1fOWTLPMlL2sNKddLm1Etz+7Nd68+lfJxr+NTdjXxXWyts3cGrozvo8vzH80n7uKYvhd5g987PEKLjJfBrulF96KiuiqidKnRMXKtZNuLlqdYn+aT8WGeUgAAAAAAAAn8p5Uvsy3OlBbNOL59VrcvJeMtO746GazYquzu4Kvae1bODR+rfVPCn+cI/kO24BgdhgFirXD6Wi/zSf1pPxk/7S7i4t2qbcaUuc5udezLnvLs8o8I5JMyIYAAhM7dkrrhSMOR2VSx2R361zhXso3VQAAAAAAAAAAAAAAAAAAAAGbgnXNDiw9SPVvrwjZfd7nKfRZI2ByIAAAAEVmLAbDH7B21/T6Ndma+tB+Kfw3dDMd21TcjSpNwc+9h3OnannHhKu01sycdddO9dBQusROsavA+gAAAAATWTcKoY1mOlYXc9ISbctHo2oxb2V+On5mWxbiu5FMq7auXXi4ld2iN8afedHf7O1oWVtG2tKKhCK0UUtyLymmKY0hy67dru1zXXOsz4v2PrGAAAEJnbsldcKRhyOyqWOyO/WucK9lG6qAAAAAAAAAAAAAAAAAAAAAzcE65ocWHqR6t9eEbL7vc5T6LJGwORAAAAAiM23FzbZcrysqM51HDZhGEW5ay5uqS8NdfcYr8zFudOKfsy3RXl0RcmIp11nXdG7f8Afg4vbZJzLcx1p4TNfvOMflJoqYxrs/2uhXNt4Fvjdj5az6RKXtuS7H6ujrVKMPHWbb+UWvmZYwbk8dEC57UYVPViqfl+8wmLbkkfTdYx7o0/6uX9DLGB51IFz2t/wtfWf+vyj86ZAtcAwT9oWl5OTjJKSnpvTem7RbnqY7+JFujpRKVsnb9zMyPc10RGuumnwStlyV2VfDqdSriM1UlFOWiTjq1rol06e8y04NM0xOu9Cu+1V2i7VTFuOjE7uOrEuuSW6iv+0xaEn3KUHH5pyPE4E+FTPb9rbc9e1Mcp1/EIe75NMx0FrSpU6n7lRfq2TFVhXY+Kfa9pcGvjM084/bVi2GAZkwHFqV9LCKr9nNSexHa1Se9c3XpWqPNNq7bqiro8Ga9n4OZYrtRdp/VExvnTlx0d3i1JaounM5jR6AAAAITO3ZK64UjDkdlUsdkd+tc4V7KN1UAAAAAAAAAAAAAAAAAAAABm4J1zQ4sPUj1b68I2X3e5yn0WSNgciAAAAAAAAAGm8rM1HKDXjUgvzf8AQiZvZNg9madc6PhEtnwmW3hVGfjTg/5USaOrCmyo0vVx8Z9WWemAAAAAAAAAhM7dkrrhSMOR2VSx2R361zhXso3VQAAAAAAAAAAAAAAAAAAAAGbgnXNDiw9SPVvrwjZfd7nKfRZI2ByIAAAAAAAAAaJyxz2csU4+NePoqELO7OObZvZWNcyqf9Z9YbXl2W1l+2l40KfoiSbXUp5Qo86NMq7H+1XqkDIigAAAAAAAEJnbsldcKRhyOyqWOyO/WucK9lG6qAAAAAAAAAAAAAAAAAAAAAzcE65ocWHqR6t9eEbL7vc5T6LJGwORAAAAAAAAADn/ACzS0wGjDxra/CEv+SDn9SObafZSP+TXP+v5hteVHrle1/09P0RJNns6eUKPaXfLv/1V6ylTKhAAAAAAAAEJnbsldcKRhyOyqWOyO/WucK9lG6qAAAAAAAAAAAAAAAAAAAAAzcE65ocWHqR6t9eEbL7vc5T6LJGwORAAAAAAAAADU+ULLd9mWzpULCpTjsTcnttru0WmkX5kXJs1XYiKV5sPaVnBuV13YmdY03afmYT2BWdTD8Fo2Vdpyp04wbXRqkk9Ny3Ge3TNNERPgrMy9TeyK7lPCqZn6yzj2jAAAAAAAAEJnbsldcKRhyOyqWOyO/WucK9lG6qAAAAAAAAAAAAAAAAAAAAAzcE65ocWHqR6t9eEbL7vc5T6LJGwORAAAAAAAAAAAAAAAAAAAAAITO3ZK64UjDkdlUsdkd+tc4V7KN1UAAAAAAAAA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Snip Diagonal Corner Rectangle 15"/>
          <p:cNvSpPr>
            <a:spLocks noChangeArrowheads="1"/>
          </p:cNvSpPr>
          <p:nvPr/>
        </p:nvSpPr>
        <p:spPr bwMode="auto">
          <a:xfrm>
            <a:off x="4654549" y="1758583"/>
            <a:ext cx="1743774" cy="407622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Understanding the World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666356" y="2166205"/>
            <a:ext cx="1760899" cy="22234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Geography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Map work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Following a route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Programming the </a:t>
            </a:r>
            <a:r>
              <a:rPr lang="en-US" sz="1200" i="1" dirty="0" err="1">
                <a:solidFill>
                  <a:srgbClr val="000000"/>
                </a:solidFill>
                <a:latin typeface="Calibri" pitchFamily="34" charset="0"/>
              </a:rPr>
              <a:t>Beebot</a:t>
            </a: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History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Changes in time in fairy tales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00" i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" name="Snip Diagonal Corner Rectangle 21"/>
          <p:cNvSpPr>
            <a:spLocks noChangeArrowheads="1"/>
          </p:cNvSpPr>
          <p:nvPr/>
        </p:nvSpPr>
        <p:spPr bwMode="auto">
          <a:xfrm>
            <a:off x="122925" y="650763"/>
            <a:ext cx="2201547" cy="369332"/>
          </a:xfrm>
          <a:custGeom>
            <a:avLst/>
            <a:gdLst>
              <a:gd name="T0" fmla="*/ 2055812 w 2055812"/>
              <a:gd name="T1" fmla="*/ 126207 h 252947"/>
              <a:gd name="T2" fmla="*/ 1027906 w 2055812"/>
              <a:gd name="T3" fmla="*/ 252413 h 252947"/>
              <a:gd name="T4" fmla="*/ 0 w 2055812"/>
              <a:gd name="T5" fmla="*/ 126207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8 h 252947"/>
              <a:gd name="T14" fmla="*/ 2034733 w 2055812"/>
              <a:gd name="T15" fmla="*/ 231869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A237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Expressive Arts and Design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8343" y="1013761"/>
            <a:ext cx="2201547" cy="29702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Making finger puppets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Peg Dolls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Marbling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Printing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Tracing 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Black, white and red painting inspired by the illustrations in the book </a:t>
            </a: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STEM Challenges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A bridge for the Billy Goats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A bed for the Princess</a:t>
            </a: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A raft for the Ginger breadman </a:t>
            </a:r>
          </a:p>
          <a:p>
            <a:pPr algn="ctr" defTabSz="457200">
              <a:defRPr/>
            </a:pPr>
            <a:endParaRPr lang="en-US" sz="1200" i="1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r>
              <a:rPr lang="en-US" sz="1200" i="1" dirty="0">
                <a:solidFill>
                  <a:schemeClr val="tx1"/>
                </a:solidFill>
                <a:latin typeface="Calibri" pitchFamily="34" charset="0"/>
              </a:rPr>
              <a:t>Music</a:t>
            </a:r>
          </a:p>
          <a:p>
            <a:pPr algn="ctr" defTabSz="457200">
              <a:defRPr/>
            </a:pP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  <a:p>
            <a:pPr algn="ctr" defTabSz="457200">
              <a:defRPr/>
            </a:pPr>
            <a:endParaRPr lang="en-US" sz="1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" name="Snip Diagonal Corner Rectangle 15"/>
          <p:cNvSpPr>
            <a:spLocks noChangeArrowheads="1"/>
          </p:cNvSpPr>
          <p:nvPr/>
        </p:nvSpPr>
        <p:spPr bwMode="auto">
          <a:xfrm>
            <a:off x="2367377" y="3571243"/>
            <a:ext cx="2137658" cy="412761"/>
          </a:xfrm>
          <a:custGeom>
            <a:avLst/>
            <a:gdLst>
              <a:gd name="T0" fmla="*/ 2055812 w 2055812"/>
              <a:gd name="T1" fmla="*/ 143669 h 252947"/>
              <a:gd name="T2" fmla="*/ 1027906 w 2055812"/>
              <a:gd name="T3" fmla="*/ 287337 h 252947"/>
              <a:gd name="T4" fmla="*/ 0 w 2055812"/>
              <a:gd name="T5" fmla="*/ 143669 h 252947"/>
              <a:gd name="T6" fmla="*/ 1027906 w 2055812"/>
              <a:gd name="T7" fmla="*/ 0 h 25294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21079 w 2055812"/>
              <a:gd name="T13" fmla="*/ 21079 h 252947"/>
              <a:gd name="T14" fmla="*/ 2034733 w 2055812"/>
              <a:gd name="T15" fmla="*/ 231868 h 2529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55812" h="252947">
                <a:moveTo>
                  <a:pt x="0" y="0"/>
                </a:moveTo>
                <a:lnTo>
                  <a:pt x="2013653" y="0"/>
                </a:lnTo>
                <a:lnTo>
                  <a:pt x="2055812" y="42159"/>
                </a:lnTo>
                <a:lnTo>
                  <a:pt x="2055812" y="252947"/>
                </a:lnTo>
                <a:lnTo>
                  <a:pt x="42159" y="252947"/>
                </a:lnTo>
                <a:lnTo>
                  <a:pt x="0" y="210788"/>
                </a:lnTo>
                <a:lnTo>
                  <a:pt x="0" y="0"/>
                </a:lnTo>
                <a:close/>
              </a:path>
            </a:pathLst>
          </a:custGeom>
          <a:solidFill>
            <a:srgbClr val="26F3FF"/>
          </a:solidFill>
          <a:ln>
            <a:noFill/>
          </a:ln>
          <a:effectLst>
            <a:outerShdw blurRad="63500" dist="23000" dir="5400000" rotWithShape="0">
              <a:srgbClr val="000000">
                <a:alpha val="34998"/>
              </a:srgbClr>
            </a:outerShdw>
          </a:effectLst>
          <a:extLst/>
        </p:spPr>
        <p:txBody>
          <a:bodyPr t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dirty="0">
                <a:solidFill>
                  <a:schemeClr val="lt1"/>
                </a:solidFill>
              </a:rPr>
              <a:t>Communication and Language </a:t>
            </a:r>
            <a:endParaRPr lang="en-GB" sz="12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84641" y="4014036"/>
            <a:ext cx="2109727" cy="27073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Retell a story with story language Remember key points from a story 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Story invention – talk it! Describe events</a:t>
            </a: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i="1" dirty="0">
              <a:solidFill>
                <a:srgbClr val="000000"/>
              </a:solidFill>
              <a:latin typeface="Calibri" pitchFamily="34" charset="0"/>
            </a:endParaRPr>
          </a:p>
          <a:p>
            <a:pPr lvl="0"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i="1" dirty="0">
                <a:solidFill>
                  <a:srgbClr val="000000"/>
                </a:solidFill>
                <a:latin typeface="Calibri" pitchFamily="34" charset="0"/>
              </a:rPr>
              <a:t>Act out stories in the small world area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6CF495-0951-40C4-BA31-A5F0A49D24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322" y="710817"/>
            <a:ext cx="1094682" cy="112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29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3322</TotalTime>
  <Words>238</Words>
  <Application>Microsoft Office PowerPoint</Application>
  <PresentationFormat>On-screen Show (4:3)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Torrie</dc:creator>
  <cp:lastModifiedBy>sch8753543</cp:lastModifiedBy>
  <cp:revision>86</cp:revision>
  <cp:lastPrinted>2025-01-07T11:22:22Z</cp:lastPrinted>
  <dcterms:created xsi:type="dcterms:W3CDTF">2014-01-12T15:09:39Z</dcterms:created>
  <dcterms:modified xsi:type="dcterms:W3CDTF">2025-01-07T11:24:48Z</dcterms:modified>
</cp:coreProperties>
</file>