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FF31"/>
    <a:srgbClr val="26F3FF"/>
    <a:srgbClr val="2BCA13"/>
    <a:srgbClr val="A237FF"/>
    <a:srgbClr val="E719C5"/>
    <a:srgbClr val="FFB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51B7-602C-458F-8773-7D9172BEB02D}" type="datetimeFigureOut">
              <a:rPr lang="en-US" smtClean="0"/>
              <a:pPr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1288" y="271463"/>
            <a:ext cx="8678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Bridgemere CE Primary Curriculum   Year Group: Class One	      Term : Summer 2</a:t>
            </a:r>
          </a:p>
        </p:txBody>
      </p:sp>
      <p:sp>
        <p:nvSpPr>
          <p:cNvPr id="5" name="Round Single Corner Rectangle 25"/>
          <p:cNvSpPr>
            <a:spLocks noChangeArrowheads="1"/>
          </p:cNvSpPr>
          <p:nvPr/>
        </p:nvSpPr>
        <p:spPr bwMode="auto">
          <a:xfrm>
            <a:off x="4813257" y="779750"/>
            <a:ext cx="1512168" cy="792063"/>
          </a:xfrm>
          <a:custGeom>
            <a:avLst/>
            <a:gdLst>
              <a:gd name="T0" fmla="*/ 2087563 w 2284412"/>
              <a:gd name="T1" fmla="*/ 0 h 355600"/>
              <a:gd name="T2" fmla="*/ 0 w 2284412"/>
              <a:gd name="T3" fmla="*/ 249237 h 355600"/>
              <a:gd name="T4" fmla="*/ 2087563 w 2284412"/>
              <a:gd name="T5" fmla="*/ 498475 h 355600"/>
              <a:gd name="T6" fmla="*/ 4175125 w 2284412"/>
              <a:gd name="T7" fmla="*/ 249237 h 355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284412"/>
              <a:gd name="T13" fmla="*/ 0 h 355600"/>
              <a:gd name="T14" fmla="*/ 2267053 w 2284412"/>
              <a:gd name="T15" fmla="*/ 355600 h 355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84412" h="355600">
                <a:moveTo>
                  <a:pt x="0" y="0"/>
                </a:moveTo>
                <a:lnTo>
                  <a:pt x="2225144" y="0"/>
                </a:lnTo>
                <a:lnTo>
                  <a:pt x="2225144" y="-1"/>
                </a:lnTo>
                <a:cubicBezTo>
                  <a:pt x="2257876" y="-1"/>
                  <a:pt x="2284412" y="26535"/>
                  <a:pt x="2284412" y="59268"/>
                </a:cubicBezTo>
                <a:lnTo>
                  <a:pt x="2284412" y="355600"/>
                </a:lnTo>
                <a:lnTo>
                  <a:pt x="0" y="3556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accent1"/>
            </a:solidFill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GB" dirty="0">
                <a:solidFill>
                  <a:schemeClr val="tx1"/>
                </a:solidFill>
                <a:ea typeface="+mn-ea"/>
              </a:rPr>
              <a:t>Farm to Fork</a:t>
            </a:r>
            <a:endParaRPr lang="en-GB" sz="1600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544255" y="808013"/>
            <a:ext cx="137590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1100" dirty="0"/>
              <a:t>A topic based on </a:t>
            </a:r>
          </a:p>
          <a:p>
            <a:pPr algn="ctr"/>
            <a:r>
              <a:rPr lang="en-GB" sz="1100" dirty="0"/>
              <a:t>healthy choices, origins of food and growing</a:t>
            </a:r>
          </a:p>
        </p:txBody>
      </p:sp>
      <p:sp>
        <p:nvSpPr>
          <p:cNvPr id="10" name="Snip Diagonal Corner Rectangle 10"/>
          <p:cNvSpPr>
            <a:spLocks noChangeArrowheads="1"/>
          </p:cNvSpPr>
          <p:nvPr/>
        </p:nvSpPr>
        <p:spPr bwMode="auto">
          <a:xfrm>
            <a:off x="2446638" y="2237577"/>
            <a:ext cx="1950674" cy="385450"/>
          </a:xfrm>
          <a:custGeom>
            <a:avLst/>
            <a:gdLst>
              <a:gd name="T0" fmla="*/ 2084387 w 2055812"/>
              <a:gd name="T1" fmla="*/ 127001 h 252947"/>
              <a:gd name="T2" fmla="*/ 1042194 w 2055812"/>
              <a:gd name="T3" fmla="*/ 254000 h 252947"/>
              <a:gd name="T4" fmla="*/ 0 w 2055812"/>
              <a:gd name="T5" fmla="*/ 127001 h 252947"/>
              <a:gd name="T6" fmla="*/ 1042194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Personal, Social and Emotional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31226" y="2623030"/>
            <a:ext cx="1974848" cy="1783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I can become more independent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I can be a good friend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I can set myself goals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I can reflect on my time in Reception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I can visit and develop relationships with Y1 staff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Snip Diagonal Corner Rectangle 15"/>
          <p:cNvSpPr>
            <a:spLocks noChangeArrowheads="1"/>
          </p:cNvSpPr>
          <p:nvPr/>
        </p:nvSpPr>
        <p:spPr bwMode="auto">
          <a:xfrm>
            <a:off x="4566673" y="5141230"/>
            <a:ext cx="1905801" cy="579340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E719C5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85000" y="5729979"/>
            <a:ext cx="1882871" cy="9025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>
                <a:solidFill>
                  <a:srgbClr val="000000"/>
                </a:solidFill>
                <a:latin typeface="Calibri" pitchFamily="34" charset="0"/>
              </a:rPr>
              <a:t>Special 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Times: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How do we celebrate special times?</a:t>
            </a:r>
          </a:p>
        </p:txBody>
      </p:sp>
      <p:sp>
        <p:nvSpPr>
          <p:cNvPr id="14" name="Snip Diagonal Corner Rectangle 18"/>
          <p:cNvSpPr>
            <a:spLocks noChangeArrowheads="1"/>
          </p:cNvSpPr>
          <p:nvPr/>
        </p:nvSpPr>
        <p:spPr bwMode="auto">
          <a:xfrm>
            <a:off x="113632" y="2943196"/>
            <a:ext cx="2173536" cy="408515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>
              <a:defRPr/>
            </a:pPr>
            <a:r>
              <a:rPr lang="en-GB" sz="1200" dirty="0">
                <a:solidFill>
                  <a:srgbClr val="FFFFFF"/>
                </a:solidFill>
                <a:latin typeface="+mn-lt"/>
                <a:ea typeface="+mn-ea"/>
              </a:rPr>
              <a:t>P</a:t>
            </a:r>
            <a:r>
              <a:rPr lang="en-GB" sz="1200" dirty="0">
                <a:solidFill>
                  <a:srgbClr val="FFFFFF"/>
                </a:solidFill>
              </a:rPr>
              <a:t>hysical Development</a:t>
            </a:r>
            <a:endParaRPr lang="en-GB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6112" y="3309172"/>
            <a:ext cx="2201547" cy="34121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>
                <a:solidFill>
                  <a:schemeClr val="tx1"/>
                </a:solidFill>
                <a:latin typeface="Calibri" pitchFamily="34" charset="0"/>
              </a:rPr>
              <a:t>PE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Fundamentals – Body Management</a:t>
            </a:r>
          </a:p>
          <a:p>
            <a:pPr lvl="0" algn="ctr"/>
            <a:r>
              <a:rPr lang="en-GB" sz="1000" i="1" dirty="0">
                <a:solidFill>
                  <a:schemeClr val="tx1"/>
                </a:solidFill>
              </a:rPr>
              <a:t>I can perform rolls and transition into other movements</a:t>
            </a:r>
          </a:p>
          <a:p>
            <a:pPr lvl="0" algn="ctr"/>
            <a:r>
              <a:rPr lang="en-GB" sz="1000" i="1" dirty="0">
                <a:solidFill>
                  <a:schemeClr val="tx1"/>
                </a:solidFill>
              </a:rPr>
              <a:t>I can show some body control and hold shapes</a:t>
            </a:r>
          </a:p>
          <a:p>
            <a:pPr lvl="0" algn="ctr"/>
            <a:r>
              <a:rPr lang="en-GB" sz="1000" i="1" dirty="0">
                <a:solidFill>
                  <a:schemeClr val="tx1"/>
                </a:solidFill>
              </a:rPr>
              <a:t>I can perform different jumps</a:t>
            </a:r>
          </a:p>
          <a:p>
            <a:pPr lvl="0" algn="ctr"/>
            <a:r>
              <a:rPr lang="en-GB" sz="1000" i="1" dirty="0">
                <a:solidFill>
                  <a:schemeClr val="tx1"/>
                </a:solidFill>
              </a:rPr>
              <a:t>I can jump using different apparatus</a:t>
            </a:r>
          </a:p>
          <a:p>
            <a:pPr lvl="0" algn="ctr"/>
            <a:r>
              <a:rPr lang="en-GB" sz="1000" i="1" dirty="0">
                <a:solidFill>
                  <a:schemeClr val="tx1"/>
                </a:solidFill>
              </a:rPr>
              <a:t>I can travel across apparatus</a:t>
            </a:r>
          </a:p>
          <a:p>
            <a:pPr lvl="0" algn="ctr"/>
            <a:r>
              <a:rPr lang="en-GB" sz="1000" i="1" dirty="0">
                <a:solidFill>
                  <a:schemeClr val="tx1"/>
                </a:solidFill>
              </a:rPr>
              <a:t>I can work as part of a team</a:t>
            </a:r>
          </a:p>
          <a:p>
            <a:pPr lvl="0" algn="ctr"/>
            <a:endParaRPr lang="en-GB" sz="1000" i="1" dirty="0">
              <a:solidFill>
                <a:schemeClr val="tx1"/>
              </a:solidFill>
            </a:endParaRPr>
          </a:p>
          <a:p>
            <a:pPr lvl="0" algn="ctr"/>
            <a:r>
              <a:rPr lang="en-GB" sz="1000" dirty="0">
                <a:solidFill>
                  <a:schemeClr val="tx1"/>
                </a:solidFill>
              </a:rPr>
              <a:t>Fundamentals – Speed, Agility and Travel </a:t>
            </a:r>
          </a:p>
          <a:p>
            <a:pPr lvl="0" algn="ctr"/>
            <a:r>
              <a:rPr lang="en-GB" sz="1000" i="1" dirty="0">
                <a:solidFill>
                  <a:schemeClr val="tx1"/>
                </a:solidFill>
              </a:rPr>
              <a:t>I can move beanbags and balls</a:t>
            </a:r>
          </a:p>
          <a:p>
            <a:pPr lvl="0" algn="ctr"/>
            <a:r>
              <a:rPr lang="en-GB" sz="1000" i="1" dirty="0">
                <a:solidFill>
                  <a:schemeClr val="tx1"/>
                </a:solidFill>
              </a:rPr>
              <a:t>I can move in different ways</a:t>
            </a:r>
          </a:p>
          <a:p>
            <a:pPr lvl="0" algn="ctr"/>
            <a:r>
              <a:rPr lang="en-GB" sz="1000" i="1" dirty="0">
                <a:solidFill>
                  <a:schemeClr val="tx1"/>
                </a:solidFill>
              </a:rPr>
              <a:t>I can jump on, off and over with speed and control</a:t>
            </a:r>
          </a:p>
          <a:p>
            <a:pPr lvl="0" algn="ctr"/>
            <a:r>
              <a:rPr lang="en-GB" sz="1000" i="1" dirty="0">
                <a:solidFill>
                  <a:schemeClr val="tx1"/>
                </a:solidFill>
              </a:rPr>
              <a:t>I can perform circle dances</a:t>
            </a:r>
          </a:p>
          <a:p>
            <a:pPr lvl="0" algn="ctr"/>
            <a:r>
              <a:rPr lang="en-GB" sz="1000" i="1" dirty="0">
                <a:solidFill>
                  <a:schemeClr val="tx1"/>
                </a:solidFill>
              </a:rPr>
              <a:t>I can use strength to hold shapes</a:t>
            </a:r>
          </a:p>
          <a:p>
            <a:pPr lvl="0" algn="ctr"/>
            <a:endParaRPr lang="en-GB" sz="1000" dirty="0">
              <a:solidFill>
                <a:schemeClr val="tx1"/>
              </a:solidFill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000" i="1" dirty="0">
                <a:solidFill>
                  <a:schemeClr val="tx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543115" y="3966329"/>
            <a:ext cx="2483657" cy="27550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Read to Write: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There’s a Tiger in the Garden</a:t>
            </a: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write independent sentences/captions/own stories.</a:t>
            </a:r>
          </a:p>
          <a:p>
            <a:pPr algn="ctr" defTabSz="457200"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write captions, labels and make my own information booklet.</a:t>
            </a:r>
          </a:p>
          <a:p>
            <a:pPr algn="ctr" defTabSz="457200"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write an invitation.</a:t>
            </a:r>
          </a:p>
          <a:p>
            <a:pPr algn="ctr" defTabSz="457200"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use non-fiction books to find answers to questions.</a:t>
            </a: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Read Write Inc: Set 1 and 2 Speedy Sounds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know some of my letter sounds </a:t>
            </a:r>
          </a:p>
          <a:p>
            <a:pPr marL="171450" indent="-171450" algn="ctr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 can use my letter sounds to write 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516218" y="655405"/>
            <a:ext cx="2520278" cy="2917611"/>
            <a:chOff x="6473413" y="1230879"/>
            <a:chExt cx="2517393" cy="4925198"/>
          </a:xfrm>
        </p:grpSpPr>
        <p:sp>
          <p:nvSpPr>
            <p:cNvPr id="19" name="Rectangle 18"/>
            <p:cNvSpPr/>
            <p:nvPr/>
          </p:nvSpPr>
          <p:spPr>
            <a:xfrm>
              <a:off x="6473413" y="1870847"/>
              <a:ext cx="2517393" cy="428523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White Rose </a:t>
              </a:r>
              <a:r>
                <a:rPr lang="en-US" sz="1000" dirty="0" err="1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Maths</a:t>
              </a:r>
              <a:endPara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endParaRPr lang="en-US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identify units of repeated pattern</a:t>
              </a: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create and explore my own pattern rules</a:t>
              </a: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replicate and build constructions</a:t>
              </a: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visualize from different positions</a:t>
              </a: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describe positions</a:t>
              </a: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give instructions</a:t>
              </a: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explore, represent and create my own maps</a:t>
              </a: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deepen my understanding of patterns and relationships</a:t>
              </a: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I can deepen my understanding of taught skills</a:t>
              </a:r>
            </a:p>
            <a:p>
              <a:pPr algn="ctr" defTabSz="457200">
                <a:defRPr/>
              </a:pPr>
              <a:endParaRPr lang="en-US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US" sz="10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 </a:t>
              </a:r>
            </a:p>
            <a:p>
              <a:pPr algn="ctr" defTabSz="457200">
                <a:defRPr/>
              </a:pPr>
              <a:endPara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endParaRPr lang="en-US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endParaRPr lang="en-US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endParaRPr lang="en-GB" sz="10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Snip Diagonal Corner Rectangle 6"/>
            <p:cNvSpPr>
              <a:spLocks noChangeArrowheads="1"/>
            </p:cNvSpPr>
            <p:nvPr/>
          </p:nvSpPr>
          <p:spPr bwMode="auto">
            <a:xfrm>
              <a:off x="6473413" y="1230879"/>
              <a:ext cx="2517393" cy="672422"/>
            </a:xfrm>
            <a:custGeom>
              <a:avLst/>
              <a:gdLst>
                <a:gd name="T0" fmla="*/ 2114550 w 2055812"/>
                <a:gd name="T1" fmla="*/ 394731 h 252947"/>
                <a:gd name="T2" fmla="*/ 1057275 w 2055812"/>
                <a:gd name="T3" fmla="*/ 789459 h 252947"/>
                <a:gd name="T4" fmla="*/ 0 w 2055812"/>
                <a:gd name="T5" fmla="*/ 394731 h 252947"/>
                <a:gd name="T6" fmla="*/ 1057275 w 2055812"/>
                <a:gd name="T7" fmla="*/ 0 h 25294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079 w 2055812"/>
                <a:gd name="T13" fmla="*/ 21079 h 252947"/>
                <a:gd name="T14" fmla="*/ 2034733 w 2055812"/>
                <a:gd name="T15" fmla="*/ 231868 h 252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812" h="252947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anchor="ctr"/>
            <a:lstStyle/>
            <a:p>
              <a:pPr algn="ctr" defTabSz="457200"/>
              <a:r>
                <a:rPr lang="en-GB" sz="1200" dirty="0">
                  <a:solidFill>
                    <a:srgbClr val="FFFFFF"/>
                  </a:solidFill>
                  <a:latin typeface="Calibri" charset="0"/>
                </a:rPr>
                <a:t>Maths</a:t>
              </a:r>
            </a:p>
          </p:txBody>
        </p: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2290763" y="225425"/>
            <a:ext cx="4562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900"/>
              <a:t>.</a:t>
            </a:r>
          </a:p>
        </p:txBody>
      </p:sp>
      <p:sp>
        <p:nvSpPr>
          <p:cNvPr id="22" name="Snip Diagonal Corner Rectangle 6"/>
          <p:cNvSpPr>
            <a:spLocks noChangeArrowheads="1"/>
          </p:cNvSpPr>
          <p:nvPr/>
        </p:nvSpPr>
        <p:spPr bwMode="auto">
          <a:xfrm>
            <a:off x="6533343" y="3626482"/>
            <a:ext cx="2503153" cy="360015"/>
          </a:xfrm>
          <a:custGeom>
            <a:avLst/>
            <a:gdLst>
              <a:gd name="T0" fmla="*/ 2055812 w 2055812"/>
              <a:gd name="T1" fmla="*/ 360364 h 252947"/>
              <a:gd name="T2" fmla="*/ 1027906 w 2055812"/>
              <a:gd name="T3" fmla="*/ 720725 h 252947"/>
              <a:gd name="T4" fmla="*/ 0 w 2055812"/>
              <a:gd name="T5" fmla="*/ 360364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BA2A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/>
            <a:r>
              <a:rPr lang="en-GB" sz="1200" dirty="0">
                <a:solidFill>
                  <a:srgbClr val="FFFFFF"/>
                </a:solidFill>
                <a:latin typeface="Calibri" charset="0"/>
              </a:rPr>
              <a:t>Literacy </a:t>
            </a:r>
          </a:p>
        </p:txBody>
      </p:sp>
      <p:sp>
        <p:nvSpPr>
          <p:cNvPr id="30722" name="AutoShape 2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Snip Diagonal Corner Rectangle 15"/>
          <p:cNvSpPr>
            <a:spLocks noChangeArrowheads="1"/>
          </p:cNvSpPr>
          <p:nvPr/>
        </p:nvSpPr>
        <p:spPr bwMode="auto">
          <a:xfrm>
            <a:off x="4588081" y="1758583"/>
            <a:ext cx="1810242" cy="407622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Understanding the World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66674" y="2166204"/>
            <a:ext cx="1860582" cy="29750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Visit to a local farm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I can look after plants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I can talk about different animals and identify minibeasts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I can discuss and create lifecycles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I can discuss different jobs and roles in farming and food production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I can grow my own food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I can talk about past and present farming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I can look at changes over time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I can talk about the seasons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i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9" name="Snip Diagonal Corner Rectangle 21"/>
          <p:cNvSpPr>
            <a:spLocks noChangeArrowheads="1"/>
          </p:cNvSpPr>
          <p:nvPr/>
        </p:nvSpPr>
        <p:spPr bwMode="auto">
          <a:xfrm>
            <a:off x="89216" y="647786"/>
            <a:ext cx="2201547" cy="369332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A237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Expressive Arts and Design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084" y="1013762"/>
            <a:ext cx="2201547" cy="19294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Art </a:t>
            </a:r>
          </a:p>
          <a:p>
            <a:pPr algn="ctr" defTabSz="457200">
              <a:defRPr/>
            </a:pPr>
            <a:r>
              <a:rPr lang="en-US" sz="1000" i="1" dirty="0">
                <a:solidFill>
                  <a:schemeClr val="tx1"/>
                </a:solidFill>
                <a:latin typeface="Calibri" pitchFamily="34" charset="0"/>
              </a:rPr>
              <a:t>I can create observational drawings of fruit and vegetables</a:t>
            </a:r>
          </a:p>
          <a:p>
            <a:pPr algn="ctr" defTabSz="457200">
              <a:defRPr/>
            </a:pPr>
            <a:r>
              <a:rPr lang="en-US" sz="1000" i="1" dirty="0">
                <a:solidFill>
                  <a:schemeClr val="tx1"/>
                </a:solidFill>
                <a:latin typeface="Calibri" pitchFamily="34" charset="0"/>
              </a:rPr>
              <a:t>I can explore feathers</a:t>
            </a:r>
          </a:p>
          <a:p>
            <a:pPr algn="ctr" defTabSz="457200"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i="1" dirty="0">
                <a:solidFill>
                  <a:schemeClr val="tx1"/>
                </a:solidFill>
                <a:latin typeface="Calibri" pitchFamily="34" charset="0"/>
              </a:rPr>
              <a:t>I can plan and create a garden </a:t>
            </a:r>
          </a:p>
          <a:p>
            <a:pPr algn="ctr" defTabSz="457200"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Music</a:t>
            </a:r>
          </a:p>
          <a:p>
            <a:pPr algn="ctr" defTabSz="457200">
              <a:defRPr/>
            </a:pPr>
            <a:r>
              <a:rPr lang="en-US" sz="1000" i="1" dirty="0">
                <a:solidFill>
                  <a:schemeClr val="tx1"/>
                </a:solidFill>
                <a:latin typeface="Calibri" pitchFamily="34" charset="0"/>
              </a:rPr>
              <a:t>I can move rhythmically to music and sing a variety of well known nursery rhymes and songs with and without actions.</a:t>
            </a:r>
          </a:p>
          <a:p>
            <a:pPr algn="ctr" defTabSz="457200"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" name="Snip Diagonal Corner Rectangle 15"/>
          <p:cNvSpPr>
            <a:spLocks noChangeArrowheads="1"/>
          </p:cNvSpPr>
          <p:nvPr/>
        </p:nvSpPr>
        <p:spPr bwMode="auto">
          <a:xfrm>
            <a:off x="2412838" y="4406582"/>
            <a:ext cx="2064807" cy="606593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26F3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Communication and Language 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74622" y="5013176"/>
            <a:ext cx="2109727" cy="17081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Retelling a story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Rhyming words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Describing animals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i="1" dirty="0">
                <a:solidFill>
                  <a:srgbClr val="000000"/>
                </a:solidFill>
                <a:latin typeface="Calibri" pitchFamily="34" charset="0"/>
              </a:rPr>
              <a:t>I can explain my understanding of farm life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7FA9FE-8601-4921-9DF2-919E99E17A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556" y="655405"/>
            <a:ext cx="1169604" cy="1492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2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451</Words>
  <Application>Microsoft Office PowerPoint</Application>
  <PresentationFormat>On-screen Show (4:3)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Torrie</dc:creator>
  <cp:lastModifiedBy>Candice Gallimore-Johnson</cp:lastModifiedBy>
  <cp:revision>82</cp:revision>
  <cp:lastPrinted>2024-06-10T07:34:44Z</cp:lastPrinted>
  <dcterms:created xsi:type="dcterms:W3CDTF">2014-01-12T15:09:39Z</dcterms:created>
  <dcterms:modified xsi:type="dcterms:W3CDTF">2024-06-11T09:33:29Z</dcterms:modified>
</cp:coreProperties>
</file>